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58" r:id="rId3"/>
    <p:sldId id="259" r:id="rId4"/>
    <p:sldId id="269" r:id="rId5"/>
    <p:sldId id="260" r:id="rId6"/>
    <p:sldId id="270" r:id="rId7"/>
    <p:sldId id="261" r:id="rId8"/>
    <p:sldId id="271" r:id="rId9"/>
    <p:sldId id="262" r:id="rId10"/>
    <p:sldId id="263" r:id="rId11"/>
    <p:sldId id="264" r:id="rId12"/>
    <p:sldId id="272" r:id="rId13"/>
    <p:sldId id="273" r:id="rId14"/>
    <p:sldId id="274" r:id="rId15"/>
    <p:sldId id="265" r:id="rId16"/>
    <p:sldId id="275" r:id="rId17"/>
    <p:sldId id="276" r:id="rId18"/>
    <p:sldId id="266" r:id="rId19"/>
    <p:sldId id="277" r:id="rId20"/>
    <p:sldId id="278" r:id="rId21"/>
    <p:sldId id="279" r:id="rId22"/>
    <p:sldId id="280"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641" autoAdjust="0"/>
  </p:normalViewPr>
  <p:slideViewPr>
    <p:cSldViewPr snapToGrid="0">
      <p:cViewPr varScale="1">
        <p:scale>
          <a:sx n="83" d="100"/>
          <a:sy n="83" d="100"/>
        </p:scale>
        <p:origin x="8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90A3-3E63-4B98-9705-08C9A1D8AB81}" type="datetimeFigureOut">
              <a:rPr lang="en-US" smtClean="0"/>
              <a:t>7/10/2019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A60D5-7511-4701-BF2A-356763BBE5AF}" type="slidenum">
              <a:rPr lang="en-US" smtClean="0"/>
              <a:t>‹#›</a:t>
            </a:fld>
            <a:endParaRPr lang="en-US"/>
          </a:p>
        </p:txBody>
      </p:sp>
    </p:spTree>
    <p:extLst>
      <p:ext uri="{BB962C8B-B14F-4D97-AF65-F5344CB8AC3E}">
        <p14:creationId xmlns:p14="http://schemas.microsoft.com/office/powerpoint/2010/main" val="2412777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Hi everyone!</a:t>
            </a:r>
            <a:r>
              <a:rPr lang="en-US" baseline="0" dirty="0" smtClean="0"/>
              <a:t> Thank you to Aline for introducing me and all of you for being here. My name is Hannah De </a:t>
            </a:r>
            <a:r>
              <a:rPr lang="en-US" baseline="0" dirty="0" err="1" smtClean="0"/>
              <a:t>los</a:t>
            </a:r>
            <a:r>
              <a:rPr lang="en-US" baseline="0" dirty="0" smtClean="0"/>
              <a:t> Santos, and I’ll be presenting on </a:t>
            </a:r>
            <a:r>
              <a:rPr lang="en-US" baseline="0" dirty="0" err="1" smtClean="0"/>
              <a:t>mwshiny</a:t>
            </a:r>
            <a:r>
              <a:rPr lang="en-US" baseline="0" dirty="0" smtClean="0"/>
              <a:t>, a package to connect Shiny applications across multiple windows.</a:t>
            </a:r>
          </a:p>
          <a:p>
            <a:endParaRPr lang="en-US" baseline="0" dirty="0" smtClean="0"/>
          </a:p>
          <a:p>
            <a:r>
              <a:rPr lang="en-US" baseline="0" dirty="0" smtClean="0"/>
              <a:t>(SLOW DOWN, BREATHE)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9C1E39-7C6A-49E5-86DB-0590B2C996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3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demonstrate the efficacy of multi-window</a:t>
            </a:r>
            <a:r>
              <a:rPr lang="en-US" baseline="0" dirty="0" smtClean="0"/>
              <a:t> shiny and its workflow, we show three simple case studies: multiple monitors at a workstation, a controller driving an external monitor, and an alternative visualization structure.</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10</a:t>
            </a:fld>
            <a:endParaRPr lang="en-US"/>
          </a:p>
        </p:txBody>
      </p:sp>
    </p:spTree>
    <p:extLst>
      <p:ext uri="{BB962C8B-B14F-4D97-AF65-F5344CB8AC3E}">
        <p14:creationId xmlns:p14="http://schemas.microsoft.com/office/powerpoint/2010/main" val="47548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look at the first case study,</a:t>
            </a:r>
            <a:r>
              <a:rPr lang="en-US" baseline="0" dirty="0" smtClean="0"/>
              <a:t> a simple two monitor situation to visualize population dynamics. Using the 2010 US census of the continental US, we want to compare overall levels of various statistics to specific statistics at both a state and county level.</a:t>
            </a:r>
          </a:p>
          <a:p>
            <a:endParaRPr lang="en-US" baseline="0" dirty="0" smtClean="0"/>
          </a:p>
          <a:p>
            <a:r>
              <a:rPr lang="en-US" baseline="0" dirty="0" smtClean="0"/>
              <a:t>We start with the first stage of our workflow: defining our user interface. In this case, (CLICK) I want two windows, which I call controller and map. (CLICK) The first user interface specifies user inputs, as well as several density plots, while (CLICK) the other simply shows the map, colored by the chosen statistic.</a:t>
            </a:r>
          </a:p>
          <a:p>
            <a:endParaRPr lang="en-US" baseline="0" dirty="0" smtClean="0"/>
          </a:p>
          <a:p>
            <a:r>
              <a:rPr lang="en-US" baseline="0" dirty="0" smtClean="0"/>
              <a:t>----</a:t>
            </a:r>
          </a:p>
          <a:p>
            <a:endParaRPr lang="en-US" baseline="0" dirty="0" smtClean="0"/>
          </a:p>
          <a:p>
            <a:r>
              <a:rPr lang="en-US" baseline="0" dirty="0" smtClean="0"/>
              <a:t>Add here</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11</a:t>
            </a:fld>
            <a:endParaRPr lang="en-US"/>
          </a:p>
        </p:txBody>
      </p:sp>
    </p:spTree>
    <p:extLst>
      <p:ext uri="{BB962C8B-B14F-4D97-AF65-F5344CB8AC3E}">
        <p14:creationId xmlns:p14="http://schemas.microsoft.com/office/powerpoint/2010/main" val="2386196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I’ve determined what I want my users to see, I have to actually</a:t>
            </a:r>
            <a:r>
              <a:rPr lang="en-US" baseline="0" dirty="0" smtClean="0"/>
              <a:t> calculate what I need for my visualizations based on this input. I added an action button to my input, so that I only want it to generate visualizations when the user specifies. </a:t>
            </a:r>
            <a:endParaRPr lang="en-US" baseline="0" dirty="0" smtClean="0"/>
          </a:p>
          <a:p>
            <a:endParaRPr lang="en-US" baseline="0" dirty="0" smtClean="0"/>
          </a:p>
          <a:p>
            <a:r>
              <a:rPr lang="en-US" baseline="0" dirty="0" smtClean="0"/>
              <a:t>I’m </a:t>
            </a:r>
            <a:r>
              <a:rPr lang="en-US" baseline="0" dirty="0" smtClean="0"/>
              <a:t>not going to go too into the weeds on this (if you want to check out the code for all these examples, it’s at my </a:t>
            </a:r>
            <a:r>
              <a:rPr lang="en-US" baseline="0" dirty="0" err="1" smtClean="0"/>
              <a:t>Github</a:t>
            </a:r>
            <a:r>
              <a:rPr lang="en-US" baseline="0" dirty="0" smtClean="0"/>
              <a:t> at that link on the bottom), but I do this through my calculate function, which only contains our </a:t>
            </a:r>
            <a:r>
              <a:rPr lang="en-US" baseline="0" dirty="0" err="1" smtClean="0"/>
              <a:t>observeEvent</a:t>
            </a:r>
            <a:r>
              <a:rPr lang="en-US" baseline="0" dirty="0" smtClean="0"/>
              <a:t> function to trigger on the button click. When that happens, we add data frames to our </a:t>
            </a:r>
            <a:r>
              <a:rPr lang="en-US" baseline="0" dirty="0" err="1" smtClean="0"/>
              <a:t>calc</a:t>
            </a:r>
            <a:r>
              <a:rPr lang="en-US" baseline="0" dirty="0" smtClean="0"/>
              <a:t> list to be used by our various plot renders.</a:t>
            </a:r>
          </a:p>
        </p:txBody>
      </p:sp>
      <p:sp>
        <p:nvSpPr>
          <p:cNvPr id="4" name="Slide Number Placeholder 3"/>
          <p:cNvSpPr>
            <a:spLocks noGrp="1"/>
          </p:cNvSpPr>
          <p:nvPr>
            <p:ph type="sldNum" sz="quarter" idx="10"/>
          </p:nvPr>
        </p:nvSpPr>
        <p:spPr/>
        <p:txBody>
          <a:bodyPr/>
          <a:lstStyle/>
          <a:p>
            <a:fld id="{B2BA60D5-7511-4701-BF2A-356763BBE5AF}" type="slidenum">
              <a:rPr lang="en-US" smtClean="0"/>
              <a:t>12</a:t>
            </a:fld>
            <a:endParaRPr lang="en-US"/>
          </a:p>
        </p:txBody>
      </p:sp>
    </p:spTree>
    <p:extLst>
      <p:ext uri="{BB962C8B-B14F-4D97-AF65-F5344CB8AC3E}">
        <p14:creationId xmlns:p14="http://schemas.microsoft.com/office/powerpoint/2010/main" val="391043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we’ve calculated based</a:t>
            </a:r>
            <a:r>
              <a:rPr lang="en-US" baseline="0" dirty="0" smtClean="0"/>
              <a:t> on inputs, we can render our three different objects: (CLICK) a density plot based on an aggregate of all the states together, (CLICK) a density plot comparing the county level data of selected states, and (CLICK) a map colored by our specific statistic.</a:t>
            </a:r>
            <a:r>
              <a:rPr lang="en-US" dirty="0" smtClean="0"/>
              <a:t> </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13</a:t>
            </a:fld>
            <a:endParaRPr lang="en-US"/>
          </a:p>
        </p:txBody>
      </p:sp>
    </p:spTree>
    <p:extLst>
      <p:ext uri="{BB962C8B-B14F-4D97-AF65-F5344CB8AC3E}">
        <p14:creationId xmlns:p14="http://schemas.microsoft.com/office/powerpoint/2010/main" val="219210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a:t>
            </a:r>
            <a:r>
              <a:rPr lang="en-US" baseline="0" dirty="0" smtClean="0"/>
              <a:t> put all these parts together, we end up with our double-monitor shiny app, where we can compare the discrete statistics for each state on the map with the overall trends. </a:t>
            </a:r>
            <a:r>
              <a:rPr lang="en-US" dirty="0" smtClean="0"/>
              <a:t>Multi-window shiny allows us to easily take advantage</a:t>
            </a:r>
            <a:r>
              <a:rPr lang="en-US" baseline="0" dirty="0" smtClean="0"/>
              <a:t> of our expanded screen real estate to make comparisons between large plots on the fly, without being compressed to one screen.</a:t>
            </a:r>
          </a:p>
        </p:txBody>
      </p:sp>
      <p:sp>
        <p:nvSpPr>
          <p:cNvPr id="4" name="Slide Number Placeholder 3"/>
          <p:cNvSpPr>
            <a:spLocks noGrp="1"/>
          </p:cNvSpPr>
          <p:nvPr>
            <p:ph type="sldNum" sz="quarter" idx="10"/>
          </p:nvPr>
        </p:nvSpPr>
        <p:spPr/>
        <p:txBody>
          <a:bodyPr/>
          <a:lstStyle/>
          <a:p>
            <a:fld id="{B2BA60D5-7511-4701-BF2A-356763BBE5AF}" type="slidenum">
              <a:rPr lang="en-US" smtClean="0"/>
              <a:t>14</a:t>
            </a:fld>
            <a:endParaRPr lang="en-US"/>
          </a:p>
        </p:txBody>
      </p:sp>
    </p:spTree>
    <p:extLst>
      <p:ext uri="{BB962C8B-B14F-4D97-AF65-F5344CB8AC3E}">
        <p14:creationId xmlns:p14="http://schemas.microsoft.com/office/powerpoint/2010/main" val="159351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shown a basic two</a:t>
            </a:r>
            <a:r>
              <a:rPr lang="en-US" baseline="0" dirty="0" smtClean="0"/>
              <a:t> monitor situation, we move to the next two monitor situation: a controller driving an external monitor. Though these largely show the same set up, the goal is very different from the workspace monitor situation.</a:t>
            </a:r>
          </a:p>
          <a:p>
            <a:endParaRPr lang="en-US" baseline="0" dirty="0" smtClean="0"/>
          </a:p>
          <a:p>
            <a:r>
              <a:rPr lang="en-US" baseline="0" dirty="0" smtClean="0"/>
              <a:t>To illustrate this example, we look at the case of someone seeking to learn more about their favorite artists in a museum. Information is displayed on an external monitor for the user, and the user has access to either a separate </a:t>
            </a:r>
            <a:r>
              <a:rPr lang="en-US" baseline="0" dirty="0" smtClean="0"/>
              <a:t>tablet </a:t>
            </a:r>
            <a:r>
              <a:rPr lang="en-US" baseline="0" dirty="0" smtClean="0"/>
              <a:t>in front of the monitor or their own phone where they can make choices.</a:t>
            </a:r>
          </a:p>
          <a:p>
            <a:endParaRPr lang="en-US" baseline="0" dirty="0" smtClean="0"/>
          </a:p>
          <a:p>
            <a:r>
              <a:rPr lang="en-US" baseline="0" dirty="0" smtClean="0"/>
              <a:t>As with any multi-window shiny workflow, we start by defining our user interface. (CLICK) It’s very similar to the last, with two windows – however, the large difference comes from the way we want to set up each of these UI’s: (CLICK) our controller window exclusively has user inputs, (</a:t>
            </a:r>
            <a:r>
              <a:rPr lang="en-US" baseline="0" dirty="0" smtClean="0"/>
              <a:t>CLICK</a:t>
            </a:r>
            <a:r>
              <a:rPr lang="en-US" baseline="0" dirty="0" smtClean="0"/>
              <a:t>) while our art monitor has exclusively output</a:t>
            </a:r>
            <a:r>
              <a:rPr lang="en-US" baseline="0" dirty="0" smtClean="0"/>
              <a:t>.</a:t>
            </a:r>
          </a:p>
        </p:txBody>
      </p:sp>
      <p:sp>
        <p:nvSpPr>
          <p:cNvPr id="4" name="Slide Number Placeholder 3"/>
          <p:cNvSpPr>
            <a:spLocks noGrp="1"/>
          </p:cNvSpPr>
          <p:nvPr>
            <p:ph type="sldNum" sz="quarter" idx="10"/>
          </p:nvPr>
        </p:nvSpPr>
        <p:spPr/>
        <p:txBody>
          <a:bodyPr/>
          <a:lstStyle/>
          <a:p>
            <a:fld id="{B2BA60D5-7511-4701-BF2A-356763BBE5AF}" type="slidenum">
              <a:rPr lang="en-US" smtClean="0"/>
              <a:t>15</a:t>
            </a:fld>
            <a:endParaRPr lang="en-US"/>
          </a:p>
        </p:txBody>
      </p:sp>
    </p:spTree>
    <p:extLst>
      <p:ext uri="{BB962C8B-B14F-4D97-AF65-F5344CB8AC3E}">
        <p14:creationId xmlns:p14="http://schemas.microsoft.com/office/powerpoint/2010/main" val="3813770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purpose of this app is largely to display information, our computation section is relatively small. However, here it is important to note that in this computation, we’re also allowing the user to choose what they see with the </a:t>
            </a:r>
            <a:r>
              <a:rPr lang="en-US" baseline="0" dirty="0" err="1" smtClean="0"/>
              <a:t>updateTabsetPanel</a:t>
            </a:r>
            <a:r>
              <a:rPr lang="en-US" baseline="0" dirty="0" smtClean="0"/>
              <a:t> function every time they want to see something new – this allows no need for interaction directly through the monitor.</a:t>
            </a:r>
          </a:p>
          <a:p>
            <a:endParaRPr lang="en-US" baseline="0" dirty="0" smtClean="0"/>
          </a:p>
          <a:p>
            <a:r>
              <a:rPr lang="en-US" baseline="0" dirty="0" smtClean="0"/>
              <a:t>On the output side, however</a:t>
            </a:r>
            <a:r>
              <a:rPr lang="en-US" baseline="0" dirty="0" smtClean="0"/>
              <a:t>, </a:t>
            </a:r>
            <a:r>
              <a:rPr lang="en-US" baseline="0" dirty="0" smtClean="0"/>
              <a:t>we have a lot of different information to render based on the artist and aspect the user wants to see, including the artist’s birthplace and some representative paintings.</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16</a:t>
            </a:fld>
            <a:endParaRPr lang="en-US"/>
          </a:p>
        </p:txBody>
      </p:sp>
    </p:spTree>
    <p:extLst>
      <p:ext uri="{BB962C8B-B14F-4D97-AF65-F5344CB8AC3E}">
        <p14:creationId xmlns:p14="http://schemas.microsoft.com/office/powerpoint/2010/main" val="4141577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put all the pieces together,</a:t>
            </a:r>
            <a:r>
              <a:rPr lang="en-US" baseline="0" dirty="0" smtClean="0"/>
              <a:t> we end up with our ideal monitor control situation, where a separate controller window controls the output for our monitor window, showing the artist information and representative pictures of our example artist, Van Gogh. Thus, in this way, R shiny can be used to power controller-driven applications for any variety of topics.</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17</a:t>
            </a:fld>
            <a:endParaRPr lang="en-US"/>
          </a:p>
        </p:txBody>
      </p:sp>
    </p:spTree>
    <p:extLst>
      <p:ext uri="{BB962C8B-B14F-4D97-AF65-F5344CB8AC3E}">
        <p14:creationId xmlns:p14="http://schemas.microsoft.com/office/powerpoint/2010/main" val="1298098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last case</a:t>
            </a:r>
            <a:r>
              <a:rPr lang="en-US" baseline="0" dirty="0" smtClean="0"/>
              <a:t> study, we’ll move to something completely different: multi-window shiny to work on alternative visualization method: the Rensselaer Campfire, developed at my school, RPI.</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campfire, a cylindrical 3D structure consists of a circular floor and a rectangular wall wrapping around the floor. When we break this down, (CLICK) we can see the two monitors creating the campfire more clearly – a circle and a rectangle. Since the campfire structure handles all the window warping, all we have to think about is dealing with these as two monitors. We also have access to as a controller to initialize visualization. </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r>
              <a:rPr lang="en-US" baseline="0" dirty="0" smtClean="0"/>
              <a:t>CLICK) Users surround and interact with the campfire to explore their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By using this 3D structure, we increase collaboration and enhance innovation. We also reduce cognitive load – that is, by having the ability to see data in a 3d fashion, it becomes easier to compare disparate sets of data.</a:t>
            </a:r>
            <a:endParaRPr lang="en-US" dirty="0" smtClean="0"/>
          </a:p>
        </p:txBody>
      </p:sp>
      <p:sp>
        <p:nvSpPr>
          <p:cNvPr id="4" name="Slide Number Placeholder 3"/>
          <p:cNvSpPr>
            <a:spLocks noGrp="1"/>
          </p:cNvSpPr>
          <p:nvPr>
            <p:ph type="sldNum" sz="quarter" idx="10"/>
          </p:nvPr>
        </p:nvSpPr>
        <p:spPr/>
        <p:txBody>
          <a:bodyPr/>
          <a:lstStyle/>
          <a:p>
            <a:fld id="{B2BA60D5-7511-4701-BF2A-356763BBE5AF}" type="slidenum">
              <a:rPr lang="en-US" smtClean="0"/>
              <a:t>18</a:t>
            </a:fld>
            <a:endParaRPr lang="en-US"/>
          </a:p>
        </p:txBody>
      </p:sp>
    </p:spTree>
    <p:extLst>
      <p:ext uri="{BB962C8B-B14F-4D97-AF65-F5344CB8AC3E}">
        <p14:creationId xmlns:p14="http://schemas.microsoft.com/office/powerpoint/2010/main" val="2012230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campfire, we’re going to examine something that impacts health for all of us: circadian rhythms. Circadian rhythms are roughly 24-hour cycles that are reinforced by external cues, such as light. </a:t>
            </a:r>
            <a:endParaRPr lang="en-US" baseline="0" dirty="0" smtClean="0"/>
          </a:p>
          <a:p>
            <a:endParaRPr lang="en-US" baseline="0" dirty="0" smtClean="0"/>
          </a:p>
          <a:p>
            <a:r>
              <a:rPr lang="en-US" baseline="0" dirty="0" smtClean="0"/>
              <a:t>In </a:t>
            </a:r>
            <a:r>
              <a:rPr lang="en-US" baseline="0" dirty="0" smtClean="0"/>
              <a:t>data from organisms such as mice, they look like cyclic cosine waves that can change amplitude over time, which we can categorize based on their amplitude. </a:t>
            </a:r>
            <a:endParaRPr lang="en-US" baseline="0" dirty="0" smtClean="0"/>
          </a:p>
          <a:p>
            <a:endParaRPr lang="en-US" baseline="0" dirty="0" smtClean="0"/>
          </a:p>
          <a:p>
            <a:r>
              <a:rPr lang="en-US" baseline="0" dirty="0" smtClean="0"/>
              <a:t>When </a:t>
            </a:r>
            <a:r>
              <a:rPr lang="en-US" baseline="0" dirty="0" smtClean="0"/>
              <a:t>we interrupt these rhythms, it can lead to an increased risk of many health problems, such as cancer and diabetes. </a:t>
            </a:r>
            <a:endParaRPr lang="en-US" baseline="0" dirty="0" smtClean="0"/>
          </a:p>
          <a:p>
            <a:endParaRPr lang="en-US" baseline="0" dirty="0" smtClean="0"/>
          </a:p>
          <a:p>
            <a:r>
              <a:rPr lang="en-US" baseline="0" dirty="0" smtClean="0"/>
              <a:t>Once </a:t>
            </a:r>
            <a:r>
              <a:rPr lang="en-US" baseline="0" dirty="0" smtClean="0"/>
              <a:t>we identify these rhythms, we want to know their function and how they interact with each other within their amplitude changing categories, in the hopes of isolating root causes of dysfunction.</a:t>
            </a:r>
          </a:p>
          <a:p>
            <a:endParaRPr lang="en-US" baseline="0" dirty="0" smtClean="0"/>
          </a:p>
          <a:p>
            <a:r>
              <a:rPr lang="en-US" baseline="0" dirty="0" smtClean="0"/>
              <a:t>This application is based on the ENCORE methodology, which you can find on GitHub.</a:t>
            </a:r>
          </a:p>
        </p:txBody>
      </p:sp>
      <p:sp>
        <p:nvSpPr>
          <p:cNvPr id="4" name="Slide Number Placeholder 3"/>
          <p:cNvSpPr>
            <a:spLocks noGrp="1"/>
          </p:cNvSpPr>
          <p:nvPr>
            <p:ph type="sldNum" sz="quarter" idx="10"/>
          </p:nvPr>
        </p:nvSpPr>
        <p:spPr/>
        <p:txBody>
          <a:bodyPr/>
          <a:lstStyle/>
          <a:p>
            <a:fld id="{B2BA60D5-7511-4701-BF2A-356763BBE5AF}" type="slidenum">
              <a:rPr lang="en-US" smtClean="0"/>
              <a:t>19</a:t>
            </a:fld>
            <a:endParaRPr lang="en-US"/>
          </a:p>
        </p:txBody>
      </p:sp>
    </p:spTree>
    <p:extLst>
      <p:ext uri="{BB962C8B-B14F-4D97-AF65-F5344CB8AC3E}">
        <p14:creationId xmlns:p14="http://schemas.microsoft.com/office/powerpoint/2010/main" val="283886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all likely know,</a:t>
            </a:r>
            <a:r>
              <a:rPr lang="en-US" baseline="0" dirty="0" smtClean="0"/>
              <a:t> since you’re here, Shiny is a great package for R users that lets them develop interactive web applications without the need for learning web development languages, such as HTML and CSS. </a:t>
            </a:r>
            <a:endParaRPr lang="en-US" baseline="0" dirty="0" smtClean="0"/>
          </a:p>
          <a:p>
            <a:endParaRPr lang="en-US" baseline="0" dirty="0" smtClean="0"/>
          </a:p>
          <a:p>
            <a:r>
              <a:rPr lang="en-US" baseline="0" dirty="0" smtClean="0"/>
              <a:t>In </a:t>
            </a:r>
            <a:r>
              <a:rPr lang="en-US" baseline="0" dirty="0" smtClean="0"/>
              <a:t>R (CLICK), Shiny apps are structured through UI and server functionality, where the UI variable contains the front-end, user-facing functionality and inputs. The server function takes user input and renders output accordingly. </a:t>
            </a:r>
            <a:endParaRPr lang="en-US" baseline="0" dirty="0" smtClean="0"/>
          </a:p>
          <a:p>
            <a:endParaRPr lang="en-US" baseline="0" dirty="0" smtClean="0"/>
          </a:p>
          <a:p>
            <a:r>
              <a:rPr lang="en-US" baseline="0" dirty="0" smtClean="0"/>
              <a:t>(</a:t>
            </a:r>
            <a:r>
              <a:rPr lang="en-US" baseline="0" dirty="0" smtClean="0"/>
              <a:t>CLICK) This creates interesting, malleable interfaces that can make a variety of topics accessible: population dynamics, transportation routes, and even movies.</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2</a:t>
            </a:fld>
            <a:endParaRPr lang="en-US"/>
          </a:p>
        </p:txBody>
      </p:sp>
    </p:spTree>
    <p:extLst>
      <p:ext uri="{BB962C8B-B14F-4D97-AF65-F5344CB8AC3E}">
        <p14:creationId xmlns:p14="http://schemas.microsoft.com/office/powerpoint/2010/main" val="4241308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always, we begin with what we want our user interface to look like. In this case, (CLICK) we have three windows to manage: (CLICK) our simple controller, where we select the gene</a:t>
            </a:r>
            <a:r>
              <a:rPr lang="en-US" baseline="0" dirty="0" smtClean="0"/>
              <a:t> function we want, and our floor (CLICK) and wall (CLICK). The floor is simply going to display our chord diagram of interacting genes, and the wall will have a </a:t>
            </a:r>
            <a:r>
              <a:rPr lang="en-US" baseline="0" dirty="0" err="1" smtClean="0"/>
              <a:t>heatmap</a:t>
            </a:r>
            <a:r>
              <a:rPr lang="en-US" baseline="0" dirty="0" smtClean="0"/>
              <a:t> of what our expression looks like over time with each gene.</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20</a:t>
            </a:fld>
            <a:endParaRPr lang="en-US"/>
          </a:p>
        </p:txBody>
      </p:sp>
    </p:spTree>
    <p:extLst>
      <p:ext uri="{BB962C8B-B14F-4D97-AF65-F5344CB8AC3E}">
        <p14:creationId xmlns:p14="http://schemas.microsoft.com/office/powerpoint/2010/main" val="650979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our user interfaces</a:t>
            </a:r>
            <a:r>
              <a:rPr lang="en-US" baseline="0" dirty="0" smtClean="0"/>
              <a:t> in order, we can develop our calculations based on input. Once a user’s selected a gene function, we create the data for the chord diagram and heat map.</a:t>
            </a:r>
          </a:p>
          <a:p>
            <a:endParaRPr lang="en-US" baseline="0" dirty="0" smtClean="0"/>
          </a:p>
          <a:p>
            <a:r>
              <a:rPr lang="en-US" baseline="0" dirty="0" smtClean="0"/>
              <a:t>Since have the ability to have mouse interaction in the campfire, we also have other calculations to trigger on hovering on different chords, which change the visualization in the Campfire accordingly. We’ve added these observations as a separate calculations in the computation section.</a:t>
            </a:r>
          </a:p>
          <a:p>
            <a:endParaRPr lang="en-US" baseline="0" dirty="0" smtClean="0"/>
          </a:p>
          <a:p>
            <a:r>
              <a:rPr lang="en-US" baseline="0" dirty="0" smtClean="0"/>
              <a:t>After we’ve made all our computations, we simply render our output in our </a:t>
            </a:r>
            <a:r>
              <a:rPr lang="en-US" baseline="0" dirty="0" err="1" smtClean="0"/>
              <a:t>serv_out</a:t>
            </a:r>
            <a:r>
              <a:rPr lang="en-US" baseline="0" dirty="0" smtClean="0"/>
              <a:t> list, with the wall showing our </a:t>
            </a:r>
            <a:r>
              <a:rPr lang="en-US" baseline="0" dirty="0" err="1" smtClean="0"/>
              <a:t>heatmap</a:t>
            </a:r>
            <a:r>
              <a:rPr lang="en-US" baseline="0" dirty="0" smtClean="0"/>
              <a:t> for each gene, with yellow as high expression and blue as low expression, and our floor showing the interaction presence between each gene set.</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21</a:t>
            </a:fld>
            <a:endParaRPr lang="en-US"/>
          </a:p>
        </p:txBody>
      </p:sp>
    </p:spTree>
    <p:extLst>
      <p:ext uri="{BB962C8B-B14F-4D97-AF65-F5344CB8AC3E}">
        <p14:creationId xmlns:p14="http://schemas.microsoft.com/office/powerpoint/2010/main" val="741414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once we’ve put all the pieces together from</a:t>
            </a:r>
            <a:r>
              <a:rPr lang="en-US" baseline="0" dirty="0" smtClean="0"/>
              <a:t> our workflow, we can see our example for the function “metabolic process” in the Campfire. We can also hover on specific genes to focus on their connections, so that we can figure out which genes are highly connected, or influencing, other genes. For example, we’ve hovered over Rps11, which has 11 gene connections, more than many of the genes represented. Users can continue to explore genes in this way, collaborating to discover ever more information through the 3D structure.</a:t>
            </a:r>
          </a:p>
          <a:p>
            <a:endParaRPr lang="en-US" baseline="0" dirty="0" smtClean="0"/>
          </a:p>
          <a:p>
            <a:r>
              <a:rPr lang="en-US" baseline="0" dirty="0" smtClean="0"/>
              <a:t>----</a:t>
            </a:r>
          </a:p>
          <a:p>
            <a:endParaRPr lang="en-US" baseline="0" dirty="0" smtClean="0"/>
          </a:p>
          <a:p>
            <a:r>
              <a:rPr lang="en-US" baseline="0" dirty="0" smtClean="0"/>
              <a:t>Yes there is a mistake on this slide and I know it</a:t>
            </a:r>
          </a:p>
        </p:txBody>
      </p:sp>
      <p:sp>
        <p:nvSpPr>
          <p:cNvPr id="4" name="Slide Number Placeholder 3"/>
          <p:cNvSpPr>
            <a:spLocks noGrp="1"/>
          </p:cNvSpPr>
          <p:nvPr>
            <p:ph type="sldNum" sz="quarter" idx="10"/>
          </p:nvPr>
        </p:nvSpPr>
        <p:spPr/>
        <p:txBody>
          <a:bodyPr/>
          <a:lstStyle/>
          <a:p>
            <a:fld id="{B2BA60D5-7511-4701-BF2A-356763BBE5AF}" type="slidenum">
              <a:rPr lang="en-US" smtClean="0"/>
              <a:t>22</a:t>
            </a:fld>
            <a:endParaRPr lang="en-US"/>
          </a:p>
        </p:txBody>
      </p:sp>
    </p:spTree>
    <p:extLst>
      <p:ext uri="{BB962C8B-B14F-4D97-AF65-F5344CB8AC3E}">
        <p14:creationId xmlns:p14="http://schemas.microsoft.com/office/powerpoint/2010/main" val="3316662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just as a quick summary of what we’ve talked about: we introduced the package, </a:t>
            </a:r>
            <a:r>
              <a:rPr lang="en-US" dirty="0" err="1" smtClean="0"/>
              <a:t>mwshiny</a:t>
            </a:r>
            <a:r>
              <a:rPr lang="en-US" dirty="0" smtClean="0"/>
              <a:t>, which extends standard</a:t>
            </a:r>
            <a:r>
              <a:rPr lang="en-US" baseline="0" dirty="0" smtClean="0"/>
              <a:t> shiny to have multiple windows and we developed a workflow for these multi-window shiny apps which increased clarity.</a:t>
            </a:r>
          </a:p>
          <a:p>
            <a:endParaRPr lang="en-US" baseline="0" dirty="0" smtClean="0"/>
          </a:p>
          <a:p>
            <a:r>
              <a:rPr lang="en-US" baseline="0" dirty="0" smtClean="0"/>
              <a:t>We then presented three different simple case studies in three different fields: </a:t>
            </a:r>
            <a:r>
              <a:rPr lang="en-US" baseline="0" dirty="0" err="1" smtClean="0"/>
              <a:t>multimonitor</a:t>
            </a:r>
            <a:r>
              <a:rPr lang="en-US" baseline="0" dirty="0" smtClean="0"/>
              <a:t> systems illustrating population dynamics, a controller driving situation increasing cultural awareness, and an alternative visualization in the campfire illustrating the impact of circadian rhythms on gene function. </a:t>
            </a:r>
            <a:r>
              <a:rPr lang="en-US" sz="1200" kern="1200" dirty="0" smtClean="0">
                <a:solidFill>
                  <a:schemeClr val="tx1"/>
                </a:solidFill>
                <a:effectLst/>
                <a:latin typeface="+mn-lt"/>
                <a:ea typeface="+mn-ea"/>
                <a:cs typeface="+mn-cs"/>
              </a:rPr>
              <a:t>These case studies show the impact of </a:t>
            </a:r>
            <a:r>
              <a:rPr lang="en-US" sz="1200" kern="1200" dirty="0" err="1" smtClean="0">
                <a:solidFill>
                  <a:schemeClr val="tx1"/>
                </a:solidFill>
                <a:effectLst/>
                <a:latin typeface="+mn-lt"/>
                <a:ea typeface="+mn-ea"/>
                <a:cs typeface="+mn-cs"/>
              </a:rPr>
              <a:t>mwshiny</a:t>
            </a:r>
            <a:r>
              <a:rPr lang="en-US" sz="1200" kern="1200" dirty="0" smtClean="0">
                <a:solidFill>
                  <a:schemeClr val="tx1"/>
                </a:solidFill>
                <a:effectLst/>
                <a:latin typeface="+mn-lt"/>
                <a:ea typeface="+mn-ea"/>
                <a:cs typeface="+mn-cs"/>
              </a:rPr>
              <a:t> as we move into a future with ever more immersive applications and structures.</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23</a:t>
            </a:fld>
            <a:endParaRPr lang="en-US"/>
          </a:p>
        </p:txBody>
      </p:sp>
    </p:spTree>
    <p:extLst>
      <p:ext uri="{BB962C8B-B14F-4D97-AF65-F5344CB8AC3E}">
        <p14:creationId xmlns:p14="http://schemas.microsoft.com/office/powerpoint/2010/main" val="879814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I’d like to thank the Hurley lab for all their support and feedback; and the IDEA lab, including Kristin Bennett, my advisor, and John Erickson, who helped work on this project in the Campfire. This work is supported by the NSF, RPI, and the NIH.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Thank you all very much for listening, and does anyone have any 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24</a:t>
            </a:fld>
            <a:endParaRPr lang="en-US"/>
          </a:p>
        </p:txBody>
      </p:sp>
    </p:spTree>
    <p:extLst>
      <p:ext uri="{BB962C8B-B14F-4D97-AF65-F5344CB8AC3E}">
        <p14:creationId xmlns:p14="http://schemas.microsoft.com/office/powerpoint/2010/main" val="204757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a:t>
            </a:r>
            <a:r>
              <a:rPr lang="en-US" baseline="0" dirty="0" smtClean="0"/>
              <a:t> the variety of topics, all of the examples I just showed you have one thing in common: they span only one window! And when you have a lot of inputs and outputs, this can get quite crowded, and ever more confusing. </a:t>
            </a:r>
            <a:endParaRPr lang="en-US" baseline="0" dirty="0" smtClean="0"/>
          </a:p>
          <a:p>
            <a:endParaRPr lang="en-US" baseline="0" dirty="0" smtClean="0"/>
          </a:p>
          <a:p>
            <a:r>
              <a:rPr lang="en-US" baseline="0" dirty="0" smtClean="0"/>
              <a:t>(</a:t>
            </a:r>
            <a:r>
              <a:rPr lang="en-US" baseline="0" dirty="0" smtClean="0"/>
              <a:t>CLICK) You can alleviate this slightly by adding separate tabs, but in that way, it’s difficult to compare outputs directly.</a:t>
            </a:r>
          </a:p>
          <a:p>
            <a:endParaRPr lang="en-US" baseline="0" dirty="0" smtClean="0"/>
          </a:p>
        </p:txBody>
      </p:sp>
      <p:sp>
        <p:nvSpPr>
          <p:cNvPr id="4" name="Slide Number Placeholder 3"/>
          <p:cNvSpPr>
            <a:spLocks noGrp="1"/>
          </p:cNvSpPr>
          <p:nvPr>
            <p:ph type="sldNum" sz="quarter" idx="10"/>
          </p:nvPr>
        </p:nvSpPr>
        <p:spPr/>
        <p:txBody>
          <a:bodyPr/>
          <a:lstStyle/>
          <a:p>
            <a:fld id="{B2BA60D5-7511-4701-BF2A-356763BBE5AF}" type="slidenum">
              <a:rPr lang="en-US" smtClean="0"/>
              <a:t>3</a:t>
            </a:fld>
            <a:endParaRPr lang="en-US"/>
          </a:p>
        </p:txBody>
      </p:sp>
    </p:spTree>
    <p:extLst>
      <p:ext uri="{BB962C8B-B14F-4D97-AF65-F5344CB8AC3E}">
        <p14:creationId xmlns:p14="http://schemas.microsoft.com/office/powerpoint/2010/main" val="230815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Further, we are increasingly living in a multi-monitor world. How many of you have at least two monitors at your workstation, or at home? A fair amount, right? So we propose to take advantage of that, letting Shiny apps be connected across multiple monitors. Another situation we can think of is an external controller directing inputs for a visualization-focused monitor.</a:t>
            </a:r>
          </a:p>
          <a:p>
            <a:endParaRPr lang="en-US" baseline="0" dirty="0" smtClean="0"/>
          </a:p>
          <a:p>
            <a:r>
              <a:rPr lang="en-US" baseline="0" dirty="0" smtClean="0"/>
              <a:t>So how do we address this problem? We use multi-window shiny!</a:t>
            </a:r>
            <a:endParaRPr lang="en-US" dirty="0" smtClean="0"/>
          </a:p>
          <a:p>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4</a:t>
            </a:fld>
            <a:endParaRPr lang="en-US"/>
          </a:p>
        </p:txBody>
      </p:sp>
    </p:spTree>
    <p:extLst>
      <p:ext uri="{BB962C8B-B14F-4D97-AF65-F5344CB8AC3E}">
        <p14:creationId xmlns:p14="http://schemas.microsoft.com/office/powerpoint/2010/main" val="323624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Mwshiny</a:t>
            </a:r>
            <a:r>
              <a:rPr lang="en-US" dirty="0" smtClean="0"/>
              <a:t>,</a:t>
            </a:r>
            <a:r>
              <a:rPr lang="en-US" baseline="0" dirty="0" smtClean="0"/>
              <a:t> or Multi-Window Shiny, extends Shiny across multiple windows, extending the interface easily. It uses </a:t>
            </a:r>
            <a:r>
              <a:rPr lang="en-US" baseline="0" dirty="0" err="1" smtClean="0"/>
              <a:t>Shiny’s</a:t>
            </a:r>
            <a:r>
              <a:rPr lang="en-US" baseline="0" dirty="0" smtClean="0"/>
              <a:t> familiar syntax and conventions, so it’s pretty easy to pick up for anyone who’s already learned shiny.</a:t>
            </a:r>
          </a:p>
          <a:p>
            <a:endParaRPr lang="en-US" baseline="0" dirty="0" smtClean="0"/>
          </a:p>
          <a:p>
            <a:r>
              <a:rPr lang="en-US" baseline="0" dirty="0" smtClean="0"/>
              <a:t>Multi-window shiny does this by breaking down app development into 3 parts: user interface development, server computation, and server output.</a:t>
            </a:r>
          </a:p>
        </p:txBody>
      </p:sp>
      <p:sp>
        <p:nvSpPr>
          <p:cNvPr id="4" name="Slide Number Placeholder 3"/>
          <p:cNvSpPr>
            <a:spLocks noGrp="1"/>
          </p:cNvSpPr>
          <p:nvPr>
            <p:ph type="sldNum" sz="quarter" idx="10"/>
          </p:nvPr>
        </p:nvSpPr>
        <p:spPr/>
        <p:txBody>
          <a:bodyPr/>
          <a:lstStyle/>
          <a:p>
            <a:fld id="{B2BA60D5-7511-4701-BF2A-356763BBE5AF}" type="slidenum">
              <a:rPr lang="en-US" smtClean="0"/>
              <a:t>5</a:t>
            </a:fld>
            <a:endParaRPr lang="en-US"/>
          </a:p>
        </p:txBody>
      </p:sp>
    </p:spTree>
    <p:extLst>
      <p:ext uri="{BB962C8B-B14F-4D97-AF65-F5344CB8AC3E}">
        <p14:creationId xmlns:p14="http://schemas.microsoft.com/office/powerpoint/2010/main" val="258920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multi-window environment begins by specifying the user interface for each of the windows – what the user sees on each window. This is done through the window titles and user interface </a:t>
            </a:r>
            <a:r>
              <a:rPr lang="en-US" baseline="0" dirty="0" smtClean="0"/>
              <a:t>arguments. These are </a:t>
            </a:r>
            <a:r>
              <a:rPr lang="en-US" baseline="0" dirty="0" err="1" smtClean="0"/>
              <a:t>win_titles</a:t>
            </a:r>
            <a:r>
              <a:rPr lang="en-US" baseline="0" dirty="0" smtClean="0"/>
              <a:t>, a vector of strings specifying the name of each window, and </a:t>
            </a:r>
            <a:r>
              <a:rPr lang="en-US" baseline="0" dirty="0" err="1" smtClean="0"/>
              <a:t>ui_win</a:t>
            </a:r>
            <a:r>
              <a:rPr lang="en-US" baseline="0" dirty="0" smtClean="0"/>
              <a:t>, a list that contains the traditional shiny UIs corresponding to each title.</a:t>
            </a:r>
          </a:p>
          <a:p>
            <a:endParaRPr lang="en-US" baseline="0" dirty="0" smtClean="0"/>
          </a:p>
          <a:p>
            <a:r>
              <a:rPr lang="en-US" baseline="0" dirty="0" smtClean="0"/>
              <a:t>In this example, we have two windows, called controller and scatter (CLICK) – when we run our multi-window shiny app, we see that window on the top right. Then we define the user interfaces for each of the corresponding windows (CLICK) – the first for what we call the controller, and the next for the scatter.</a:t>
            </a:r>
          </a:p>
          <a:p>
            <a:endParaRPr lang="en-US" baseline="0" dirty="0" smtClean="0"/>
          </a:p>
          <a:p>
            <a:r>
              <a:rPr lang="en-US" baseline="0" dirty="0" smtClean="0"/>
              <a:t>--- </a:t>
            </a:r>
          </a:p>
          <a:p>
            <a:endParaRPr lang="en-US" baseline="0" dirty="0" smtClean="0"/>
          </a:p>
          <a:p>
            <a:r>
              <a:rPr lang="en-US" baseline="0" dirty="0" smtClean="0"/>
              <a:t>MAYBE CLARIFY HERE</a:t>
            </a:r>
          </a:p>
        </p:txBody>
      </p:sp>
      <p:sp>
        <p:nvSpPr>
          <p:cNvPr id="4" name="Slide Number Placeholder 3"/>
          <p:cNvSpPr>
            <a:spLocks noGrp="1"/>
          </p:cNvSpPr>
          <p:nvPr>
            <p:ph type="sldNum" sz="quarter" idx="10"/>
          </p:nvPr>
        </p:nvSpPr>
        <p:spPr/>
        <p:txBody>
          <a:bodyPr/>
          <a:lstStyle/>
          <a:p>
            <a:fld id="{B2BA60D5-7511-4701-BF2A-356763BBE5AF}" type="slidenum">
              <a:rPr lang="en-US" smtClean="0"/>
              <a:t>6</a:t>
            </a:fld>
            <a:endParaRPr lang="en-US"/>
          </a:p>
        </p:txBody>
      </p:sp>
    </p:spTree>
    <p:extLst>
      <p:ext uri="{BB962C8B-B14F-4D97-AF65-F5344CB8AC3E}">
        <p14:creationId xmlns:p14="http://schemas.microsoft.com/office/powerpoint/2010/main" val="1353943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move on to</a:t>
            </a:r>
            <a:r>
              <a:rPr lang="en-US" baseline="0" dirty="0" smtClean="0"/>
              <a:t> what we call our server calculations, where we observe events and create variables for output to be rendered. This is a list of functions of the form function </a:t>
            </a:r>
            <a:r>
              <a:rPr lang="en-US" baseline="0" dirty="0" err="1" smtClean="0"/>
              <a:t>calc</a:t>
            </a:r>
            <a:r>
              <a:rPr lang="en-US" baseline="0" dirty="0" smtClean="0"/>
              <a:t>, </a:t>
            </a:r>
            <a:r>
              <a:rPr lang="en-US" baseline="0" dirty="0" err="1" smtClean="0"/>
              <a:t>sess</a:t>
            </a:r>
            <a:r>
              <a:rPr lang="en-US" baseline="0" dirty="0" smtClean="0"/>
              <a:t>, where </a:t>
            </a:r>
            <a:r>
              <a:rPr lang="en-US" baseline="0" dirty="0" err="1" smtClean="0"/>
              <a:t>calc</a:t>
            </a:r>
            <a:r>
              <a:rPr lang="en-US" baseline="0" dirty="0" smtClean="0"/>
              <a:t> is a reactive variable that contains all the Shiny input variables, as well as a place to put any derived variables we use in output, and </a:t>
            </a:r>
            <a:r>
              <a:rPr lang="en-US" baseline="0" dirty="0" err="1" smtClean="0"/>
              <a:t>sess</a:t>
            </a:r>
            <a:r>
              <a:rPr lang="en-US" baseline="0" dirty="0" smtClean="0"/>
              <a:t>, which is just the traditional shiny server session variable.</a:t>
            </a:r>
          </a:p>
          <a:p>
            <a:endParaRPr lang="en-US" baseline="0" dirty="0" smtClean="0"/>
          </a:p>
          <a:p>
            <a:r>
              <a:rPr lang="en-US" baseline="0" dirty="0" smtClean="0"/>
              <a:t>In this example, we observe when our input “go” changes, and then create our </a:t>
            </a:r>
            <a:r>
              <a:rPr lang="en-US" baseline="0" dirty="0" err="1" smtClean="0"/>
              <a:t>dataframe</a:t>
            </a:r>
            <a:r>
              <a:rPr lang="en-US" baseline="0" dirty="0" smtClean="0"/>
              <a:t> accordingly, adding it to our </a:t>
            </a:r>
            <a:r>
              <a:rPr lang="en-US" baseline="0" dirty="0" err="1" smtClean="0"/>
              <a:t>calc</a:t>
            </a:r>
            <a:r>
              <a:rPr lang="en-US" baseline="0" dirty="0" smtClean="0"/>
              <a:t> variable.</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7</a:t>
            </a:fld>
            <a:endParaRPr lang="en-US"/>
          </a:p>
        </p:txBody>
      </p:sp>
    </p:spTree>
    <p:extLst>
      <p:ext uri="{BB962C8B-B14F-4D97-AF65-F5344CB8AC3E}">
        <p14:creationId xmlns:p14="http://schemas.microsoft.com/office/powerpoint/2010/main" val="70161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then finally come to our server output, which is named list of functions of the same previous form, which returns a render result corresponding to the output ID.</a:t>
            </a:r>
          </a:p>
          <a:p>
            <a:endParaRPr lang="en-US" baseline="0" dirty="0" smtClean="0"/>
          </a:p>
          <a:p>
            <a:r>
              <a:rPr lang="en-US" baseline="0" dirty="0" smtClean="0"/>
              <a:t>In our example, we render our scatter plot based on our calculated </a:t>
            </a:r>
            <a:r>
              <a:rPr lang="en-US" baseline="0" dirty="0" err="1" smtClean="0"/>
              <a:t>dataframe</a:t>
            </a:r>
            <a:r>
              <a:rPr lang="en-US" baseline="0" dirty="0" smtClean="0"/>
              <a:t>, and return that in our function.</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8</a:t>
            </a:fld>
            <a:endParaRPr lang="en-US"/>
          </a:p>
        </p:txBody>
      </p:sp>
    </p:spTree>
    <p:extLst>
      <p:ext uri="{BB962C8B-B14F-4D97-AF65-F5344CB8AC3E}">
        <p14:creationId xmlns:p14="http://schemas.microsoft.com/office/powerpoint/2010/main" val="877851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you have all three pieces, you pass them into the </a:t>
            </a:r>
            <a:r>
              <a:rPr lang="en-US" baseline="0" dirty="0" err="1" smtClean="0"/>
              <a:t>mwsApp</a:t>
            </a:r>
            <a:r>
              <a:rPr lang="en-US" baseline="0" dirty="0" smtClean="0"/>
              <a:t> function, along with stated </a:t>
            </a:r>
            <a:r>
              <a:rPr lang="en-US" baseline="0" dirty="0" err="1" smtClean="0"/>
              <a:t>javascript</a:t>
            </a:r>
            <a:r>
              <a:rPr lang="en-US" baseline="0" dirty="0" smtClean="0"/>
              <a:t> and CSS dependencies, and it runs your multi-window shiny app! </a:t>
            </a:r>
          </a:p>
          <a:p>
            <a:endParaRPr lang="en-US" baseline="0" dirty="0" smtClean="0"/>
          </a:p>
          <a:p>
            <a:r>
              <a:rPr lang="en-US" baseline="0" dirty="0" smtClean="0"/>
              <a:t>By separating the traditional server section into computation and output, we force increased clarity of the workflow, breaking the computation into manageable, smaller chunks. This is also enhanced by the function and list structure of </a:t>
            </a:r>
            <a:r>
              <a:rPr lang="en-US" baseline="0" dirty="0" err="1" smtClean="0"/>
              <a:t>serv_out</a:t>
            </a:r>
            <a:r>
              <a:rPr lang="en-US" baseline="0" dirty="0" smtClean="0"/>
              <a:t> and </a:t>
            </a:r>
            <a:r>
              <a:rPr lang="en-US" baseline="0" dirty="0" err="1" smtClean="0"/>
              <a:t>serv_calc</a:t>
            </a:r>
            <a:r>
              <a:rPr lang="en-US" baseline="0" dirty="0" smtClean="0"/>
              <a:t>, which also encourage code chunkiness.</a:t>
            </a:r>
            <a:endParaRPr lang="en-US" dirty="0"/>
          </a:p>
        </p:txBody>
      </p:sp>
      <p:sp>
        <p:nvSpPr>
          <p:cNvPr id="4" name="Slide Number Placeholder 3"/>
          <p:cNvSpPr>
            <a:spLocks noGrp="1"/>
          </p:cNvSpPr>
          <p:nvPr>
            <p:ph type="sldNum" sz="quarter" idx="10"/>
          </p:nvPr>
        </p:nvSpPr>
        <p:spPr/>
        <p:txBody>
          <a:bodyPr/>
          <a:lstStyle/>
          <a:p>
            <a:fld id="{B2BA60D5-7511-4701-BF2A-356763BBE5AF}" type="slidenum">
              <a:rPr lang="en-US" smtClean="0"/>
              <a:t>9</a:t>
            </a:fld>
            <a:endParaRPr lang="en-US"/>
          </a:p>
        </p:txBody>
      </p:sp>
    </p:spTree>
    <p:extLst>
      <p:ext uri="{BB962C8B-B14F-4D97-AF65-F5344CB8AC3E}">
        <p14:creationId xmlns:p14="http://schemas.microsoft.com/office/powerpoint/2010/main" val="310247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111169" y="3500846"/>
            <a:ext cx="10382491" cy="1661463"/>
          </a:xfrm>
        </p:spPr>
        <p:txBody>
          <a:bodyPr anchor="t" anchorCtr="0">
            <a:normAutofit/>
          </a:bodyPr>
          <a:lstStyle>
            <a:lvl1pPr algn="r">
              <a:defRPr sz="480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111169" y="5440103"/>
            <a:ext cx="10382491" cy="727041"/>
          </a:xfrm>
        </p:spPr>
        <p:txBody>
          <a:bodyPr>
            <a:normAutofit/>
          </a:bodyPr>
          <a:lstStyle>
            <a:lvl1pPr marL="0" indent="0" algn="r">
              <a:buNone/>
              <a:defRPr sz="2800">
                <a:solidFill>
                  <a:schemeClr val="tx2"/>
                </a:solidFill>
                <a:latin typeface="+mj-lt"/>
                <a:ea typeface="+mj-ea"/>
                <a:cs typeface="+mj-cs"/>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kumimoji="0" lang="en-US" dirty="0" smtClean="0"/>
              <a:t>Click to edit Master subtitle style</a:t>
            </a:r>
            <a:endParaRPr kumimoji="0" lang="en-US" dirty="0"/>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17" name="Footer Placeholder 16"/>
          <p:cNvSpPr>
            <a:spLocks noGrp="1"/>
          </p:cNvSpPr>
          <p:nvPr>
            <p:ph type="ftr" sz="quarter" idx="11"/>
          </p:nvPr>
        </p:nvSpPr>
        <p:spPr>
          <a:xfrm>
            <a:off x="3864864" y="6355080"/>
            <a:ext cx="4632960" cy="365760"/>
          </a:xfrm>
        </p:spPr>
        <p:txBody>
          <a:bodyPr/>
          <a:lstStyle/>
          <a:p>
            <a:endParaRPr lang="en-US">
              <a:solidFill>
                <a:srgbClr val="464653"/>
              </a:solidFill>
            </a:endParaRPr>
          </a:p>
        </p:txBody>
      </p:sp>
      <p:sp>
        <p:nvSpPr>
          <p:cNvPr id="29" name="Slide Number Placeholder 28"/>
          <p:cNvSpPr>
            <a:spLocks noGrp="1"/>
          </p:cNvSpPr>
          <p:nvPr>
            <p:ph type="sldNum" sz="quarter" idx="12"/>
          </p:nvPr>
        </p:nvSpPr>
        <p:spPr>
          <a:xfrm>
            <a:off x="1111170" y="6355080"/>
            <a:ext cx="2135967" cy="365760"/>
          </a:xfrm>
        </p:spPr>
        <p:txBody>
          <a:bodyPr/>
          <a:lstStyle>
            <a:lvl1pPr>
              <a:defRPr lang="en-US" smtClean="0"/>
            </a:lvl1pPr>
          </a:lstStyle>
          <a:p>
            <a:fld id="{6F84128E-80EC-4FDD-A782-C49858B5BE23}" type="slidenum">
              <a:rPr lang="en-US" smtClean="0"/>
              <a:pPr/>
              <a:t>‹#›</a:t>
            </a:fld>
            <a:endParaRPr lang="en-US"/>
          </a:p>
        </p:txBody>
      </p:sp>
      <p:sp>
        <p:nvSpPr>
          <p:cNvPr id="21" name="Rectangle 20"/>
          <p:cNvSpPr/>
          <p:nvPr/>
        </p:nvSpPr>
        <p:spPr>
          <a:xfrm>
            <a:off x="682906" y="3383280"/>
            <a:ext cx="10899495" cy="186005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33" name="Rectangle 32"/>
          <p:cNvSpPr/>
          <p:nvPr/>
        </p:nvSpPr>
        <p:spPr>
          <a:xfrm>
            <a:off x="682906" y="5350249"/>
            <a:ext cx="10899495" cy="893095"/>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22" name="Rectangle 21"/>
          <p:cNvSpPr/>
          <p:nvPr/>
        </p:nvSpPr>
        <p:spPr>
          <a:xfrm>
            <a:off x="682906" y="3383281"/>
            <a:ext cx="318947" cy="1860052"/>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32" name="Rectangle 31"/>
          <p:cNvSpPr/>
          <p:nvPr/>
        </p:nvSpPr>
        <p:spPr>
          <a:xfrm>
            <a:off x="682907" y="5350249"/>
            <a:ext cx="318947" cy="893095"/>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11301403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Tree>
    <p:extLst>
      <p:ext uri="{BB962C8B-B14F-4D97-AF65-F5344CB8AC3E}">
        <p14:creationId xmlns:p14="http://schemas.microsoft.com/office/powerpoint/2010/main" val="350331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
        <p:nvSpPr>
          <p:cNvPr id="8" name="Isosceles Triangle 7"/>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Tree>
    <p:extLst>
      <p:ext uri="{BB962C8B-B14F-4D97-AF65-F5344CB8AC3E}">
        <p14:creationId xmlns:p14="http://schemas.microsoft.com/office/powerpoint/2010/main" val="1600740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kumimoji="0" lang="en-US" dirty="0" smtClean="0"/>
              <a:t>Click to edit Master title style</a:t>
            </a:r>
            <a:endParaRPr kumimoji="0" lang="en-US" dirty="0"/>
          </a:p>
        </p:txBody>
      </p:sp>
      <p:sp>
        <p:nvSpPr>
          <p:cNvPr id="4" name="Date Placeholder 3"/>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5" name="Footer Placeholder 4"/>
          <p:cNvSpPr>
            <a:spLocks noGrp="1"/>
          </p:cNvSpPr>
          <p:nvPr>
            <p:ph type="ftr" sz="quarter" idx="11"/>
          </p:nvPr>
        </p:nvSpPr>
        <p:spPr/>
        <p:txBody>
          <a:bodyPr/>
          <a:lstStyle/>
          <a:p>
            <a:endParaRPr lang="en-US">
              <a:solidFill>
                <a:srgbClr val="464653"/>
              </a:solidFill>
            </a:endParaRPr>
          </a:p>
        </p:txBody>
      </p:sp>
      <p:sp>
        <p:nvSpPr>
          <p:cNvPr id="6" name="Slide Number Placeholder 5"/>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8" name="Content Placeholder 7"/>
          <p:cNvSpPr>
            <a:spLocks noGrp="1"/>
          </p:cNvSpPr>
          <p:nvPr>
            <p:ph sz="quarter" idx="1"/>
          </p:nvPr>
        </p:nvSpPr>
        <p:spPr>
          <a:xfrm>
            <a:off x="609600" y="1219200"/>
            <a:ext cx="10972800" cy="4937760"/>
          </a:xfrm>
        </p:spPr>
        <p:txBody>
          <a:bodyPr/>
          <a:lstStyle>
            <a:lvl1pPr>
              <a:defRPr sz="2800"/>
            </a:lvl1pPr>
            <a:lvl2pPr>
              <a:defRPr sz="2400"/>
            </a:lvl2pPr>
            <a:lvl3pPr>
              <a:defRPr sz="2200"/>
            </a:lvl3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extLst>
      <p:ext uri="{BB962C8B-B14F-4D97-AF65-F5344CB8AC3E}">
        <p14:creationId xmlns:p14="http://schemas.microsoft.com/office/powerpoint/2010/main" val="30605485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normAutofit/>
          </a:bodyPr>
          <a:lstStyle>
            <a:lvl1pPr algn="r">
              <a:buNone/>
              <a:defRPr sz="4800" b="0" cap="none" baseline="0"/>
            </a:lvl1p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fld id="{141488BD-F6EB-46EC-B050-4666773CDCF7}" type="datetimeFigureOut">
              <a:rPr lang="en-US" smtClean="0">
                <a:solidFill>
                  <a:srgbClr val="F6F7E4"/>
                </a:solidFill>
              </a:rPr>
              <a:pPr/>
              <a:t>7/10/2019</a:t>
            </a:fld>
            <a:endParaRPr lang="en-US">
              <a:solidFill>
                <a:srgbClr val="F6F7E4"/>
              </a:solidFill>
            </a:endParaRPr>
          </a:p>
        </p:txBody>
      </p:sp>
      <p:sp>
        <p:nvSpPr>
          <p:cNvPr id="5" name="Footer Placeholder 4"/>
          <p:cNvSpPr>
            <a:spLocks noGrp="1"/>
          </p:cNvSpPr>
          <p:nvPr>
            <p:ph type="ftr" sz="quarter" idx="11"/>
          </p:nvPr>
        </p:nvSpPr>
        <p:spPr>
          <a:xfrm>
            <a:off x="3864864" y="6355080"/>
            <a:ext cx="4632960" cy="365760"/>
          </a:xfrm>
        </p:spPr>
        <p:txBody>
          <a:bodyPr/>
          <a:lstStyle/>
          <a:p>
            <a:endParaRPr lang="en-US">
              <a:solidFill>
                <a:srgbClr val="F6F7E4"/>
              </a:solidFill>
            </a:endParaRPr>
          </a:p>
        </p:txBody>
      </p:sp>
      <p:sp>
        <p:nvSpPr>
          <p:cNvPr id="6" name="Slide Number Placeholder 5"/>
          <p:cNvSpPr>
            <a:spLocks noGrp="1"/>
          </p:cNvSpPr>
          <p:nvPr>
            <p:ph type="sldNum" sz="quarter" idx="12"/>
          </p:nvPr>
        </p:nvSpPr>
        <p:spPr>
          <a:xfrm>
            <a:off x="1426464" y="6355080"/>
            <a:ext cx="2027936" cy="365760"/>
          </a:xfrm>
        </p:spPr>
        <p:txBody>
          <a:bodyPr/>
          <a:lstStyle/>
          <a:p>
            <a:fld id="{6F84128E-80EC-4FDD-A782-C49858B5BE23}" type="slidenum">
              <a:rPr lang="en-US" smtClean="0">
                <a:solidFill>
                  <a:srgbClr val="F6F7E4"/>
                </a:solidFill>
              </a:rPr>
              <a:pPr/>
              <a:t>‹#›</a:t>
            </a:fld>
            <a:endParaRPr lang="en-US">
              <a:solidFill>
                <a:srgbClr val="F6F7E4"/>
              </a:solidFill>
            </a:endParaRPr>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2656502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55580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7602"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8" name="Footer Placeholder 7"/>
          <p:cNvSpPr>
            <a:spLocks noGrp="1"/>
          </p:cNvSpPr>
          <p:nvPr>
            <p:ph type="ftr" sz="quarter" idx="11"/>
          </p:nvPr>
        </p:nvSpPr>
        <p:spPr/>
        <p:txBody>
          <a:bodyPr/>
          <a:lstStyle/>
          <a:p>
            <a:endParaRPr lang="en-US">
              <a:solidFill>
                <a:srgbClr val="464653"/>
              </a:solidFill>
            </a:endParaRPr>
          </a:p>
        </p:txBody>
      </p:sp>
      <p:sp>
        <p:nvSpPr>
          <p:cNvPr id="9" name="Slide Number Placeholder 8"/>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23446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4" name="Footer Placeholder 3"/>
          <p:cNvSpPr>
            <a:spLocks noGrp="1"/>
          </p:cNvSpPr>
          <p:nvPr>
            <p:ph type="ftr" sz="quarter" idx="11"/>
          </p:nvPr>
        </p:nvSpPr>
        <p:spPr/>
        <p:txBody>
          <a:bodyPr/>
          <a:lstStyle/>
          <a:p>
            <a:endParaRPr lang="en-US">
              <a:solidFill>
                <a:srgbClr val="464653"/>
              </a:solidFill>
            </a:endParaRPr>
          </a:p>
        </p:txBody>
      </p:sp>
      <p:sp>
        <p:nvSpPr>
          <p:cNvPr id="5" name="Slide Number Placeholder 4"/>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6" name="Isosceles Triangle 5"/>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3001189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3" name="Footer Placeholder 2"/>
          <p:cNvSpPr>
            <a:spLocks noGrp="1"/>
          </p:cNvSpPr>
          <p:nvPr>
            <p:ph type="ftr" sz="quarter" idx="11"/>
          </p:nvPr>
        </p:nvSpPr>
        <p:spPr/>
        <p:txBody>
          <a:bodyPr/>
          <a:lstStyle/>
          <a:p>
            <a:endParaRPr lang="en-US">
              <a:solidFill>
                <a:srgbClr val="464653"/>
              </a:solidFill>
            </a:endParaRPr>
          </a:p>
        </p:txBody>
      </p:sp>
      <p:sp>
        <p:nvSpPr>
          <p:cNvPr id="4" name="Slide Number Placeholder 3"/>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
        <p:nvSpPr>
          <p:cNvPr id="6" name="Isosceles Triangle 5"/>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285246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8432800" y="1219203"/>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6" name="Footer Placeholder 5"/>
          <p:cNvSpPr>
            <a:spLocks noGrp="1"/>
          </p:cNvSpPr>
          <p:nvPr>
            <p:ph type="ftr" sz="quarter" idx="11"/>
          </p:nvPr>
        </p:nvSpPr>
        <p:spPr/>
        <p:txBody>
          <a:bodyPr/>
          <a:lstStyle/>
          <a:p>
            <a:endParaRPr lang="en-US">
              <a:solidFill>
                <a:srgbClr val="464653"/>
              </a:solidFill>
            </a:endParaRPr>
          </a:p>
        </p:txBody>
      </p:sp>
      <p:sp>
        <p:nvSpPr>
          <p:cNvPr id="7" name="Slide Number Placeholder 6"/>
          <p:cNvSpPr>
            <a:spLocks noGrp="1"/>
          </p:cNvSpPr>
          <p:nvPr>
            <p:ph type="sldNum" sz="quarter" idx="12"/>
          </p:nvPr>
        </p:nvSpPr>
        <p:spPr/>
        <p:txBody>
          <a:bodyPr/>
          <a:lstStyle/>
          <a:p>
            <a:fld id="{6F84128E-80EC-4FDD-A782-C49858B5BE23}" type="slidenum">
              <a:rPr lang="en-US" smtClean="0">
                <a:solidFill>
                  <a:srgbClr val="464653"/>
                </a:solidFill>
              </a:rPr>
              <a:pPr/>
              <a:t>‹#›</a:t>
            </a:fld>
            <a:endParaRPr lang="en-US">
              <a:solidFill>
                <a:srgbClr val="464653"/>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dirty="0">
              <a:solidFill>
                <a:srgbClr val="000000"/>
              </a:solidFill>
            </a:endParaRPr>
          </a:p>
        </p:txBody>
      </p:sp>
      <p:sp>
        <p:nvSpPr>
          <p:cNvPr id="9" name="Isosceles Triangle 8"/>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2917846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41488BD-F6EB-46EC-B050-4666773CDCF7}" type="datetimeFigureOut">
              <a:rPr lang="en-US" smtClean="0">
                <a:solidFill>
                  <a:srgbClr val="F6F7E4"/>
                </a:solidFill>
              </a:rPr>
              <a:pPr/>
              <a:t>7/10/2019</a:t>
            </a:fld>
            <a:endParaRPr lang="en-US">
              <a:solidFill>
                <a:srgbClr val="F6F7E4"/>
              </a:solidFill>
            </a:endParaRPr>
          </a:p>
        </p:txBody>
      </p:sp>
      <p:sp>
        <p:nvSpPr>
          <p:cNvPr id="6" name="Footer Placeholder 5"/>
          <p:cNvSpPr>
            <a:spLocks noGrp="1"/>
          </p:cNvSpPr>
          <p:nvPr>
            <p:ph type="ftr" sz="quarter" idx="11"/>
          </p:nvPr>
        </p:nvSpPr>
        <p:spPr/>
        <p:txBody>
          <a:bodyPr/>
          <a:lstStyle/>
          <a:p>
            <a:endParaRPr lang="en-US">
              <a:solidFill>
                <a:srgbClr val="F6F7E4"/>
              </a:solidFill>
            </a:endParaRPr>
          </a:p>
        </p:txBody>
      </p:sp>
      <p:sp>
        <p:nvSpPr>
          <p:cNvPr id="7" name="Slide Number Placeholder 6"/>
          <p:cNvSpPr>
            <a:spLocks noGrp="1"/>
          </p:cNvSpPr>
          <p:nvPr>
            <p:ph type="sldNum" sz="quarter" idx="12"/>
          </p:nvPr>
        </p:nvSpPr>
        <p:spPr/>
        <p:txBody>
          <a:bodyPr/>
          <a:lstStyle/>
          <a:p>
            <a:fld id="{6F84128E-80EC-4FDD-A782-C49858B5BE23}" type="slidenum">
              <a:rPr lang="en-US" smtClean="0">
                <a:solidFill>
                  <a:srgbClr val="F6F7E4"/>
                </a:solidFill>
              </a:rPr>
              <a:pPr/>
              <a:t>‹#›</a:t>
            </a:fld>
            <a:endParaRPr lang="en-US">
              <a:solidFill>
                <a:srgbClr val="F6F7E4"/>
              </a:solidFill>
            </a:endParaRPr>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Isosceles Triangle 8"/>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302078325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0"/>
            <a:ext cx="109728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fld id="{141488BD-F6EB-46EC-B050-4666773CDCF7}" type="datetimeFigureOut">
              <a:rPr lang="en-US" smtClean="0">
                <a:solidFill>
                  <a:srgbClr val="464653"/>
                </a:solidFill>
              </a:rPr>
              <a:pPr/>
              <a:t>7/10/2019</a:t>
            </a:fld>
            <a:endParaRPr lang="en-US">
              <a:solidFill>
                <a:srgbClr val="464653"/>
              </a:solidFill>
            </a:endParaRPr>
          </a:p>
        </p:txBody>
      </p:sp>
      <p:sp>
        <p:nvSpPr>
          <p:cNvPr id="3" name="Footer Placeholder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endParaRPr lang="en-US">
              <a:solidFill>
                <a:srgbClr val="464653"/>
              </a:solidFill>
            </a:endParaRPr>
          </a:p>
        </p:txBody>
      </p:sp>
      <p:sp>
        <p:nvSpPr>
          <p:cNvPr id="23" name="Slide Number Placeholder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fld id="{6F84128E-80EC-4FDD-A782-C49858B5BE23}" type="slidenum">
              <a:rPr lang="en-US" smtClean="0">
                <a:solidFill>
                  <a:srgbClr val="464653"/>
                </a:solidFill>
              </a:rPr>
              <a:pPr/>
              <a:t>‹#›</a:t>
            </a:fld>
            <a:endParaRPr lang="en-US">
              <a:solidFill>
                <a:srgbClr val="464653"/>
              </a:solidFill>
            </a:endParaRPr>
          </a:p>
        </p:txBody>
      </p:sp>
      <p:sp>
        <p:nvSpPr>
          <p:cNvPr id="28" name="Straight Connector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
        <p:nvSpPr>
          <p:cNvPr id="29" name="Straight Connector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lang="en-US" sz="1800">
              <a:solidFill>
                <a:srgbClr val="000000"/>
              </a:solidFill>
            </a:endParaRPr>
          </a:p>
        </p:txBody>
      </p:sp>
      <p:sp>
        <p:nvSpPr>
          <p:cNvPr id="10" name="Isosceles Triangle 9"/>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Tree>
    <p:extLst>
      <p:ext uri="{BB962C8B-B14F-4D97-AF65-F5344CB8AC3E}">
        <p14:creationId xmlns:p14="http://schemas.microsoft.com/office/powerpoint/2010/main" val="4118264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13" indent="-274313"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26" indent="-274313"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39" indent="-228594"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53" indent="-228594"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566" indent="-228594"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879" indent="-182875"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54" indent="-182875"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30" indent="-182875"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05" indent="-182875"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16.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9.png"/><Relationship Id="rId10" Type="http://schemas.openxmlformats.org/officeDocument/2006/relationships/image" Target="../media/image42.jpeg"/><Relationship Id="rId4" Type="http://schemas.openxmlformats.org/officeDocument/2006/relationships/image" Target="../media/image3.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1169" y="3447838"/>
            <a:ext cx="10382491" cy="1661463"/>
          </a:xfrm>
        </p:spPr>
        <p:txBody>
          <a:bodyPr>
            <a:noAutofit/>
          </a:bodyPr>
          <a:lstStyle/>
          <a:p>
            <a:r>
              <a:rPr lang="en-US" dirty="0" err="1"/>
              <a:t>m</a:t>
            </a:r>
            <a:r>
              <a:rPr lang="en-US" dirty="0" err="1" smtClean="0"/>
              <a:t>wshiny</a:t>
            </a:r>
            <a:r>
              <a:rPr lang="en-US" dirty="0" smtClean="0"/>
              <a:t>: Connecting Shiny Across Multiple Windows</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By </a:t>
            </a:r>
            <a:r>
              <a:rPr lang="en-US" b="1" dirty="0" smtClean="0"/>
              <a:t>Hannah De </a:t>
            </a:r>
            <a:r>
              <a:rPr lang="en-US" b="1" dirty="0" err="1" smtClean="0"/>
              <a:t>los</a:t>
            </a:r>
            <a:r>
              <a:rPr lang="en-US" b="1" dirty="0" smtClean="0"/>
              <a:t> Santos</a:t>
            </a:r>
            <a:r>
              <a:rPr lang="en-US" dirty="0" smtClean="0"/>
              <a:t>, John Erickson, Kristin P. Bennett</a:t>
            </a:r>
            <a:endParaRPr lang="en-US" b="1" dirty="0" smtClean="0"/>
          </a:p>
          <a:p>
            <a:r>
              <a:rPr lang="en-US" sz="1400" dirty="0" smtClean="0"/>
              <a:t>Rensselaer Polytechnic Institute</a:t>
            </a:r>
            <a:endParaRPr lang="en-US" sz="1400"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58292" y="70207"/>
            <a:ext cx="2507521" cy="2507521"/>
          </a:xfrm>
          <a:prstGeom prst="rect">
            <a:avLst/>
          </a:prstGeom>
        </p:spPr>
      </p:pic>
      <p:pic>
        <p:nvPicPr>
          <p:cNvPr id="6" name="Picture 5"/>
          <p:cNvPicPr>
            <a:picLocks noChangeAspect="1"/>
          </p:cNvPicPr>
          <p:nvPr/>
        </p:nvPicPr>
        <p:blipFill>
          <a:blip r:embed="rId4"/>
          <a:stretch>
            <a:fillRect/>
          </a:stretch>
        </p:blipFill>
        <p:spPr>
          <a:xfrm>
            <a:off x="352369" y="557621"/>
            <a:ext cx="2319366" cy="116693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8264" y="1800490"/>
            <a:ext cx="925703" cy="1308624"/>
          </a:xfrm>
          <a:prstGeom prst="rect">
            <a:avLst/>
          </a:prstGeom>
        </p:spPr>
      </p:pic>
      <p:pic>
        <p:nvPicPr>
          <p:cNvPr id="9" name="Picture 8"/>
          <p:cNvPicPr>
            <a:picLocks noChangeAspect="1"/>
          </p:cNvPicPr>
          <p:nvPr/>
        </p:nvPicPr>
        <p:blipFill>
          <a:blip r:embed="rId6"/>
          <a:stretch>
            <a:fillRect/>
          </a:stretch>
        </p:blipFill>
        <p:spPr>
          <a:xfrm>
            <a:off x="8340314" y="1943620"/>
            <a:ext cx="844978" cy="104243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48056" y="417959"/>
            <a:ext cx="2743944" cy="1701567"/>
          </a:xfrm>
          <a:prstGeom prst="rect">
            <a:avLst/>
          </a:prstGeom>
        </p:spPr>
      </p:pic>
      <p:pic>
        <p:nvPicPr>
          <p:cNvPr id="11" name="Picture 10"/>
          <p:cNvPicPr>
            <a:picLocks noChangeAspect="1"/>
          </p:cNvPicPr>
          <p:nvPr/>
        </p:nvPicPr>
        <p:blipFill>
          <a:blip r:embed="rId8"/>
          <a:stretch>
            <a:fillRect/>
          </a:stretch>
        </p:blipFill>
        <p:spPr>
          <a:xfrm>
            <a:off x="9524534" y="557621"/>
            <a:ext cx="2580952" cy="1354850"/>
          </a:xfrm>
          <a:prstGeom prst="rect">
            <a:avLst/>
          </a:prstGeom>
        </p:spPr>
      </p:pic>
      <p:cxnSp>
        <p:nvCxnSpPr>
          <p:cNvPr id="12" name="Straight Arrow Connector 11"/>
          <p:cNvCxnSpPr/>
          <p:nvPr/>
        </p:nvCxnSpPr>
        <p:spPr>
          <a:xfrm flipV="1">
            <a:off x="9309964" y="2119526"/>
            <a:ext cx="384464" cy="40453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t="16050" b="9136"/>
          <a:stretch/>
        </p:blipFill>
        <p:spPr>
          <a:xfrm>
            <a:off x="4079108" y="557621"/>
            <a:ext cx="3992812" cy="2240412"/>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365329" y="882930"/>
            <a:ext cx="2507521" cy="2507521"/>
          </a:xfrm>
          <a:prstGeom prst="rect">
            <a:avLst/>
          </a:prstGeom>
        </p:spPr>
      </p:pic>
      <p:pic>
        <p:nvPicPr>
          <p:cNvPr id="7" name="Picture 6"/>
          <p:cNvPicPr>
            <a:picLocks noChangeAspect="1"/>
          </p:cNvPicPr>
          <p:nvPr/>
        </p:nvPicPr>
        <p:blipFill>
          <a:blip r:embed="rId10"/>
          <a:stretch>
            <a:fillRect/>
          </a:stretch>
        </p:blipFill>
        <p:spPr>
          <a:xfrm>
            <a:off x="1451816" y="1391762"/>
            <a:ext cx="2334545" cy="1185061"/>
          </a:xfrm>
          <a:prstGeom prst="rect">
            <a:avLst/>
          </a:prstGeom>
        </p:spPr>
      </p:pic>
    </p:spTree>
    <p:extLst>
      <p:ext uri="{BB962C8B-B14F-4D97-AF65-F5344CB8AC3E}">
        <p14:creationId xmlns:p14="http://schemas.microsoft.com/office/powerpoint/2010/main" val="2081100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Examining </a:t>
            </a:r>
            <a:r>
              <a:rPr lang="en-US" dirty="0" err="1" smtClean="0"/>
              <a:t>mwshiny’s</a:t>
            </a:r>
            <a:r>
              <a:rPr lang="en-US" dirty="0" smtClean="0"/>
              <a:t> Workflow Through Three Case Studies</a:t>
            </a:r>
            <a:endParaRPr lang="en-US" dirty="0"/>
          </a:p>
        </p:txBody>
      </p:sp>
      <p:pic>
        <p:nvPicPr>
          <p:cNvPr id="12" name="Picture 11"/>
          <p:cNvPicPr>
            <a:picLocks noChangeAspect="1"/>
          </p:cNvPicPr>
          <p:nvPr/>
        </p:nvPicPr>
        <p:blipFill>
          <a:blip r:embed="rId3"/>
          <a:stretch>
            <a:fillRect/>
          </a:stretch>
        </p:blipFill>
        <p:spPr>
          <a:xfrm>
            <a:off x="186274" y="2757491"/>
            <a:ext cx="1894083" cy="1894083"/>
          </a:xfrm>
          <a:prstGeom prst="rect">
            <a:avLst/>
          </a:prstGeom>
        </p:spPr>
      </p:pic>
      <p:pic>
        <p:nvPicPr>
          <p:cNvPr id="13" name="Picture 12"/>
          <p:cNvPicPr>
            <a:picLocks noChangeAspect="1"/>
          </p:cNvPicPr>
          <p:nvPr/>
        </p:nvPicPr>
        <p:blipFill>
          <a:blip r:embed="rId3"/>
          <a:stretch>
            <a:fillRect/>
          </a:stretch>
        </p:blipFill>
        <p:spPr>
          <a:xfrm>
            <a:off x="2186861" y="2757491"/>
            <a:ext cx="1894083" cy="1894083"/>
          </a:xfrm>
          <a:prstGeom prst="rect">
            <a:avLst/>
          </a:prstGeom>
        </p:spPr>
      </p:pic>
      <p:sp>
        <p:nvSpPr>
          <p:cNvPr id="14" name="TextBox 13"/>
          <p:cNvSpPr txBox="1"/>
          <p:nvPr/>
        </p:nvSpPr>
        <p:spPr>
          <a:xfrm>
            <a:off x="16945" y="4487338"/>
            <a:ext cx="4064000" cy="1077218"/>
          </a:xfrm>
          <a:prstGeom prst="rect">
            <a:avLst/>
          </a:prstGeom>
          <a:noFill/>
        </p:spPr>
        <p:txBody>
          <a:bodyPr wrap="square" rtlCol="0">
            <a:spAutoFit/>
          </a:bodyPr>
          <a:lstStyle/>
          <a:p>
            <a:pPr algn="ctr"/>
            <a:r>
              <a:rPr lang="en-US" sz="3200" dirty="0" smtClean="0"/>
              <a:t>Multiple Monitors at a Workstation</a:t>
            </a:r>
            <a:endParaRPr lang="en-US" sz="32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1" y="3924303"/>
            <a:ext cx="716940" cy="1013505"/>
          </a:xfrm>
          <a:prstGeom prst="rect">
            <a:avLst/>
          </a:prstGeom>
        </p:spPr>
      </p:pic>
      <p:sp>
        <p:nvSpPr>
          <p:cNvPr id="16" name="TextBox 15"/>
          <p:cNvSpPr txBox="1"/>
          <p:nvPr/>
        </p:nvSpPr>
        <p:spPr>
          <a:xfrm>
            <a:off x="4079890" y="5005761"/>
            <a:ext cx="4064000" cy="1077218"/>
          </a:xfrm>
          <a:prstGeom prst="rect">
            <a:avLst/>
          </a:prstGeom>
          <a:noFill/>
        </p:spPr>
        <p:txBody>
          <a:bodyPr wrap="square" rtlCol="0">
            <a:spAutoFit/>
          </a:bodyPr>
          <a:lstStyle/>
          <a:p>
            <a:pPr algn="ctr"/>
            <a:r>
              <a:rPr lang="en-US" sz="3200" dirty="0" smtClean="0"/>
              <a:t>Controller Driving External Monitor</a:t>
            </a:r>
            <a:endParaRPr lang="en-US" sz="3200" dirty="0"/>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a:off x="5136541" y="1875404"/>
            <a:ext cx="3198283" cy="2452495"/>
          </a:xfrm>
          <a:prstGeom prst="rect">
            <a:avLst/>
          </a:prstGeom>
        </p:spPr>
      </p:pic>
      <p:cxnSp>
        <p:nvCxnSpPr>
          <p:cNvPr id="18" name="Straight Arrow Connector 17"/>
          <p:cNvCxnSpPr/>
          <p:nvPr/>
        </p:nvCxnSpPr>
        <p:spPr>
          <a:xfrm flipV="1">
            <a:off x="5253908" y="3924303"/>
            <a:ext cx="492121" cy="2362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33339" y="1354668"/>
            <a:ext cx="0" cy="4680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924803" y="1354668"/>
            <a:ext cx="0" cy="4728311"/>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022230" y="4608801"/>
            <a:ext cx="4064000" cy="1077218"/>
          </a:xfrm>
          <a:prstGeom prst="rect">
            <a:avLst/>
          </a:prstGeom>
          <a:noFill/>
        </p:spPr>
        <p:txBody>
          <a:bodyPr wrap="square" rtlCol="0">
            <a:spAutoFit/>
          </a:bodyPr>
          <a:lstStyle/>
          <a:p>
            <a:pPr algn="ctr"/>
            <a:r>
              <a:rPr lang="en-US" sz="3200" dirty="0" smtClean="0"/>
              <a:t>Alternative Visualization Structures</a:t>
            </a:r>
            <a:endParaRPr lang="en-US" sz="3200" dirty="0"/>
          </a:p>
        </p:txBody>
      </p:sp>
      <p:sp>
        <p:nvSpPr>
          <p:cNvPr id="24" name="TextBox 23"/>
          <p:cNvSpPr txBox="1"/>
          <p:nvPr/>
        </p:nvSpPr>
        <p:spPr>
          <a:xfrm>
            <a:off x="31424" y="1261271"/>
            <a:ext cx="4064000" cy="584775"/>
          </a:xfrm>
          <a:prstGeom prst="rect">
            <a:avLst/>
          </a:prstGeom>
          <a:noFill/>
        </p:spPr>
        <p:txBody>
          <a:bodyPr wrap="square" rtlCol="0">
            <a:spAutoFit/>
          </a:bodyPr>
          <a:lstStyle/>
          <a:p>
            <a:pPr algn="ctr"/>
            <a:r>
              <a:rPr lang="en-US" sz="3200" b="1" u="sng" dirty="0" smtClean="0"/>
              <a:t>Case 1:</a:t>
            </a:r>
            <a:endParaRPr lang="en-US" sz="3200" b="1" u="sng" dirty="0"/>
          </a:p>
        </p:txBody>
      </p:sp>
      <p:sp>
        <p:nvSpPr>
          <p:cNvPr id="25" name="TextBox 24"/>
          <p:cNvSpPr txBox="1"/>
          <p:nvPr/>
        </p:nvSpPr>
        <p:spPr>
          <a:xfrm>
            <a:off x="4027692" y="1261271"/>
            <a:ext cx="4064000" cy="584775"/>
          </a:xfrm>
          <a:prstGeom prst="rect">
            <a:avLst/>
          </a:prstGeom>
          <a:noFill/>
        </p:spPr>
        <p:txBody>
          <a:bodyPr wrap="square" rtlCol="0">
            <a:spAutoFit/>
          </a:bodyPr>
          <a:lstStyle/>
          <a:p>
            <a:pPr algn="ctr"/>
            <a:r>
              <a:rPr lang="en-US" sz="3200" b="1" u="sng" dirty="0" smtClean="0"/>
              <a:t>Case 2:</a:t>
            </a:r>
            <a:endParaRPr lang="en-US" sz="3200" b="1" u="sng" dirty="0"/>
          </a:p>
        </p:txBody>
      </p:sp>
      <p:sp>
        <p:nvSpPr>
          <p:cNvPr id="26" name="TextBox 25"/>
          <p:cNvSpPr txBox="1"/>
          <p:nvPr/>
        </p:nvSpPr>
        <p:spPr>
          <a:xfrm>
            <a:off x="8027344" y="1290629"/>
            <a:ext cx="4064000" cy="584775"/>
          </a:xfrm>
          <a:prstGeom prst="rect">
            <a:avLst/>
          </a:prstGeom>
          <a:noFill/>
        </p:spPr>
        <p:txBody>
          <a:bodyPr wrap="square" rtlCol="0">
            <a:spAutoFit/>
          </a:bodyPr>
          <a:lstStyle/>
          <a:p>
            <a:pPr algn="ctr"/>
            <a:r>
              <a:rPr lang="en-US" sz="3200" b="1" u="sng" dirty="0" smtClean="0"/>
              <a:t>Case 3:</a:t>
            </a:r>
            <a:endParaRPr lang="en-US" sz="3200" b="1" u="sng" dirty="0"/>
          </a:p>
        </p:txBody>
      </p:sp>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t="16050" b="9136"/>
          <a:stretch/>
        </p:blipFill>
        <p:spPr>
          <a:xfrm>
            <a:off x="8057824" y="2229136"/>
            <a:ext cx="3992812" cy="2240412"/>
          </a:xfrm>
          <a:prstGeom prst="rect">
            <a:avLst/>
          </a:prstGeom>
        </p:spPr>
      </p:pic>
      <p:sp>
        <p:nvSpPr>
          <p:cNvPr id="23" name="TextBox 22"/>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2066102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1: Examining Population Dynamics Using Two Monitors</a:t>
            </a:r>
            <a:endParaRPr lang="en-US" dirty="0"/>
          </a:p>
        </p:txBody>
      </p:sp>
      <p:sp>
        <p:nvSpPr>
          <p:cNvPr id="3" name="Content Placeholder 2"/>
          <p:cNvSpPr>
            <a:spLocks noGrp="1"/>
          </p:cNvSpPr>
          <p:nvPr>
            <p:ph sz="quarter" idx="1"/>
          </p:nvPr>
        </p:nvSpPr>
        <p:spPr>
          <a:xfrm>
            <a:off x="609600" y="1219200"/>
            <a:ext cx="10972800" cy="1473200"/>
          </a:xfrm>
        </p:spPr>
        <p:txBody>
          <a:bodyPr/>
          <a:lstStyle/>
          <a:p>
            <a:r>
              <a:rPr lang="en-US" dirty="0" smtClean="0"/>
              <a:t>Use 2010 US Census to examine population statistics at state and county levels</a:t>
            </a:r>
          </a:p>
          <a:p>
            <a:r>
              <a:rPr lang="en-US" dirty="0" smtClean="0"/>
              <a:t>Begin by defining our user interfaces for each window:</a:t>
            </a:r>
          </a:p>
        </p:txBody>
      </p:sp>
      <p:sp>
        <p:nvSpPr>
          <p:cNvPr id="6" name="TextBox 5"/>
          <p:cNvSpPr txBox="1"/>
          <p:nvPr/>
        </p:nvSpPr>
        <p:spPr>
          <a:xfrm>
            <a:off x="2810931" y="2689017"/>
            <a:ext cx="609600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win_titles</a:t>
            </a:r>
            <a:r>
              <a:rPr lang="en-US" dirty="0" smtClean="0">
                <a:latin typeface="Courier New" panose="02070309020205020404" pitchFamily="49" charset="0"/>
                <a:cs typeface="Courier New" panose="02070309020205020404" pitchFamily="49" charset="0"/>
              </a:rPr>
              <a:t> &lt;- c("Controller", "Map")</a:t>
            </a:r>
          </a:p>
          <a:p>
            <a:r>
              <a:rPr lang="en-US" dirty="0" err="1">
                <a:latin typeface="Courier New" panose="02070309020205020404" pitchFamily="49" charset="0"/>
                <a:cs typeface="Courier New" panose="02070309020205020404" pitchFamily="49" charset="0"/>
              </a:rPr>
              <a:t>u</a:t>
            </a:r>
            <a:r>
              <a:rPr lang="en-US" dirty="0" err="1" smtClean="0">
                <a:latin typeface="Courier New" panose="02070309020205020404" pitchFamily="49" charset="0"/>
                <a:cs typeface="Courier New" panose="02070309020205020404" pitchFamily="49" charset="0"/>
              </a:rPr>
              <a:t>i_list</a:t>
            </a:r>
            <a:r>
              <a:rPr lang="en-US" dirty="0" smtClean="0">
                <a:latin typeface="Courier New" panose="02070309020205020404" pitchFamily="49" charset="0"/>
                <a:cs typeface="Courier New" panose="02070309020205020404" pitchFamily="49" charset="0"/>
              </a:rPr>
              <a:t> &lt;- list()</a:t>
            </a:r>
          </a:p>
        </p:txBody>
      </p:sp>
      <p:sp>
        <p:nvSpPr>
          <p:cNvPr id="8" name="TextBox 7"/>
          <p:cNvSpPr txBox="1"/>
          <p:nvPr/>
        </p:nvSpPr>
        <p:spPr>
          <a:xfrm>
            <a:off x="60960" y="3462927"/>
            <a:ext cx="6756402"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ui_list</a:t>
            </a:r>
            <a:r>
              <a:rPr lang="en-US" dirty="0" smtClean="0">
                <a:latin typeface="Courier New" panose="02070309020205020404" pitchFamily="49" charset="0"/>
                <a:cs typeface="Courier New" panose="02070309020205020404" pitchFamily="49" charset="0"/>
              </a:rPr>
              <a:t>[["Controller"]] &lt;- </a:t>
            </a:r>
            <a:r>
              <a:rPr lang="en-US" dirty="0" err="1" smtClean="0">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sidebarLayout</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sidebarPanel</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selectInput</a:t>
            </a:r>
            <a:r>
              <a:rPr lang="en-US" dirty="0" smtClean="0">
                <a:latin typeface="Courier New" panose="02070309020205020404" pitchFamily="49" charset="0"/>
                <a:cs typeface="Courier New" panose="02070309020205020404" pitchFamily="49" charset="0"/>
              </a:rPr>
              <a:t>("stat", "Which statistic would you like to visualize?", choices = </a:t>
            </a:r>
            <a:r>
              <a:rPr lang="en-US" dirty="0" err="1" smtClean="0">
                <a:latin typeface="Courier New" panose="02070309020205020404" pitchFamily="49" charset="0"/>
                <a:cs typeface="Courier New" panose="02070309020205020404" pitchFamily="49" charset="0"/>
              </a:rPr>
              <a:t>stat_choi</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actionButton</a:t>
            </a:r>
            <a:r>
              <a:rPr lang="en-US" dirty="0" smtClean="0">
                <a:latin typeface="Courier New" panose="02070309020205020404" pitchFamily="49" charset="0"/>
                <a:cs typeface="Courier New" panose="02070309020205020404" pitchFamily="49" charset="0"/>
              </a:rPr>
              <a:t>("go", "Visualize!")),</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mainPanel</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tabsetPanel</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tabPanel</a:t>
            </a:r>
            <a:r>
              <a:rPr lang="en-US" dirty="0" smtClean="0">
                <a:latin typeface="Courier New" panose="02070309020205020404" pitchFamily="49" charset="0"/>
                <a:cs typeface="Courier New" panose="02070309020205020404" pitchFamily="49" charset="0"/>
              </a:rPr>
              <a:t>("Aggregate Dynamics",</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plotOutput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overall_dens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p>
        </p:txBody>
      </p:sp>
      <p:sp>
        <p:nvSpPr>
          <p:cNvPr id="9" name="TextBox 8"/>
          <p:cNvSpPr txBox="1"/>
          <p:nvPr/>
        </p:nvSpPr>
        <p:spPr>
          <a:xfrm>
            <a:off x="6887634" y="3461263"/>
            <a:ext cx="520276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ui_list</a:t>
            </a:r>
            <a:r>
              <a:rPr lang="en-US" dirty="0" smtClean="0">
                <a:latin typeface="Courier New" panose="02070309020205020404" pitchFamily="49" charset="0"/>
                <a:cs typeface="Courier New" panose="02070309020205020404" pitchFamily="49" charset="0"/>
              </a:rPr>
              <a:t>[["Map"]] &lt;- </a:t>
            </a:r>
            <a:r>
              <a:rPr lang="en-US" dirty="0" err="1" smtClean="0">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plotlyOutput</a:t>
            </a:r>
            <a:r>
              <a:rPr lang="en-US" dirty="0" smtClean="0">
                <a:latin typeface="Courier New" panose="02070309020205020404" pitchFamily="49" charset="0"/>
                <a:cs typeface="Courier New" panose="02070309020205020404" pitchFamily="49" charset="0"/>
              </a:rPr>
              <a:t>("map", height = "1000px"),</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p>
        </p:txBody>
      </p:sp>
      <p:sp>
        <p:nvSpPr>
          <p:cNvPr id="7" name="TextBox 6"/>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14263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Server Calculations</a:t>
            </a:r>
            <a:endParaRPr lang="en-US" dirty="0"/>
          </a:p>
        </p:txBody>
      </p:sp>
      <p:sp>
        <p:nvSpPr>
          <p:cNvPr id="3" name="Content Placeholder 2"/>
          <p:cNvSpPr>
            <a:spLocks noGrp="1"/>
          </p:cNvSpPr>
          <p:nvPr>
            <p:ph sz="quarter" idx="1"/>
          </p:nvPr>
        </p:nvSpPr>
        <p:spPr>
          <a:xfrm>
            <a:off x="609600" y="1219199"/>
            <a:ext cx="10972800" cy="5520267"/>
          </a:xfrm>
        </p:spPr>
        <p:txBody>
          <a:bodyPr>
            <a:normAutofit/>
          </a:bodyPr>
          <a:lstStyle/>
          <a:p>
            <a:r>
              <a:rPr lang="en-US" dirty="0"/>
              <a:t>W</a:t>
            </a:r>
            <a:r>
              <a:rPr lang="en-US" dirty="0" smtClean="0"/>
              <a:t>e then calculate variables based on which states or counties we’ve chosen that are required for visualizations: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will be used in rendering our plots</a:t>
            </a:r>
            <a:endParaRPr lang="en-US" dirty="0"/>
          </a:p>
        </p:txBody>
      </p:sp>
      <p:sp>
        <p:nvSpPr>
          <p:cNvPr id="4" name="TextBox 3"/>
          <p:cNvSpPr txBox="1"/>
          <p:nvPr/>
        </p:nvSpPr>
        <p:spPr>
          <a:xfrm>
            <a:off x="2717799" y="2321616"/>
            <a:ext cx="6756402"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s</a:t>
            </a:r>
            <a:r>
              <a:rPr lang="en-US" dirty="0" err="1" smtClean="0">
                <a:latin typeface="Courier New" panose="02070309020205020404" pitchFamily="49" charset="0"/>
                <a:cs typeface="Courier New" panose="02070309020205020404" pitchFamily="49" charset="0"/>
              </a:rPr>
              <a:t>erv_calc</a:t>
            </a:r>
            <a:r>
              <a:rPr lang="en-US" dirty="0" smtClean="0">
                <a:latin typeface="Courier New" panose="02070309020205020404" pitchFamily="49" charset="0"/>
                <a:cs typeface="Courier New" panose="02070309020205020404" pitchFamily="49" charset="0"/>
              </a:rPr>
              <a:t> &lt;- list()</a:t>
            </a:r>
          </a:p>
          <a:p>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serv_calc</a:t>
            </a:r>
            <a:r>
              <a:rPr lang="en-US" dirty="0" smtClean="0">
                <a:latin typeface="Courier New" panose="02070309020205020404" pitchFamily="49" charset="0"/>
                <a:cs typeface="Courier New" panose="02070309020205020404" pitchFamily="49" charset="0"/>
              </a:rPr>
              <a:t>[[1]]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observeEvent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calc$go</a:t>
            </a:r>
            <a:r>
              <a:rPr lang="en-US" dirty="0" smtClean="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over_df</a:t>
            </a:r>
            <a:r>
              <a:rPr lang="en-US" dirty="0" smtClean="0">
                <a:latin typeface="Courier New" panose="02070309020205020404" pitchFamily="49" charset="0"/>
                <a:cs typeface="Courier New" panose="02070309020205020404" pitchFamily="49" charset="0"/>
              </a:rPr>
              <a:t>"]] &lt;-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state_df</a:t>
            </a:r>
            <a:r>
              <a:rPr lang="en-US" dirty="0" smtClean="0">
                <a:latin typeface="Courier New" panose="02070309020205020404" pitchFamily="49" charset="0"/>
                <a:cs typeface="Courier New" panose="02070309020205020404" pitchFamily="49" charset="0"/>
              </a:rPr>
              <a:t>"]] &lt;-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merge_pop</a:t>
            </a:r>
            <a:r>
              <a:rPr lang="en-US" dirty="0" smtClean="0">
                <a:latin typeface="Courier New" panose="02070309020205020404" pitchFamily="49" charset="0"/>
                <a:cs typeface="Courier New" panose="02070309020205020404" pitchFamily="49" charset="0"/>
              </a:rPr>
              <a:t>"]] &lt;- …</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3933380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Server Output</a:t>
            </a:r>
            <a:endParaRPr lang="en-US" dirty="0"/>
          </a:p>
        </p:txBody>
      </p:sp>
      <p:sp>
        <p:nvSpPr>
          <p:cNvPr id="3" name="Content Placeholder 2"/>
          <p:cNvSpPr>
            <a:spLocks noGrp="1"/>
          </p:cNvSpPr>
          <p:nvPr>
            <p:ph sz="quarter" idx="1"/>
          </p:nvPr>
        </p:nvSpPr>
        <p:spPr/>
        <p:txBody>
          <a:bodyPr/>
          <a:lstStyle/>
          <a:p>
            <a:r>
              <a:rPr lang="en-US" dirty="0" smtClean="0"/>
              <a:t>In this case, we have our three outputs based on these calculations:</a:t>
            </a:r>
            <a:endParaRPr lang="en-US" dirty="0"/>
          </a:p>
        </p:txBody>
      </p:sp>
      <p:sp>
        <p:nvSpPr>
          <p:cNvPr id="4" name="TextBox 3"/>
          <p:cNvSpPr txBox="1"/>
          <p:nvPr/>
        </p:nvSpPr>
        <p:spPr>
          <a:xfrm>
            <a:off x="3047999" y="1761071"/>
            <a:ext cx="609600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 &lt;- list()</a:t>
            </a:r>
          </a:p>
        </p:txBody>
      </p:sp>
      <p:sp>
        <p:nvSpPr>
          <p:cNvPr id="6" name="TextBox 5"/>
          <p:cNvSpPr txBox="1"/>
          <p:nvPr/>
        </p:nvSpPr>
        <p:spPr>
          <a:xfrm>
            <a:off x="169331" y="2345082"/>
            <a:ext cx="3894661"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overall_dens</a:t>
            </a:r>
            <a:r>
              <a:rPr lang="en-US" dirty="0" smtClean="0">
                <a:latin typeface="Courier New" panose="02070309020205020404" pitchFamily="49" charset="0"/>
                <a:cs typeface="Courier New" panose="02070309020205020404" pitchFamily="49" charset="0"/>
              </a:rPr>
              <a:t>"]]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renderPlot</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ggplot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calc$over_df</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p>
        </p:txBody>
      </p:sp>
      <p:sp>
        <p:nvSpPr>
          <p:cNvPr id="7" name="TextBox 6"/>
          <p:cNvSpPr txBox="1"/>
          <p:nvPr/>
        </p:nvSpPr>
        <p:spPr>
          <a:xfrm>
            <a:off x="4199472" y="2328148"/>
            <a:ext cx="3911595" cy="205758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state_dens</a:t>
            </a:r>
            <a:r>
              <a:rPr lang="en-US" dirty="0" smtClean="0">
                <a:latin typeface="Courier New" panose="02070309020205020404" pitchFamily="49" charset="0"/>
                <a:cs typeface="Courier New" panose="02070309020205020404" pitchFamily="49" charset="0"/>
              </a:rPr>
              <a:t>"]]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renderPlot</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ggplot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calc$state_df</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p>
        </p:txBody>
      </p:sp>
      <p:sp>
        <p:nvSpPr>
          <p:cNvPr id="8" name="TextBox 7"/>
          <p:cNvSpPr txBox="1"/>
          <p:nvPr/>
        </p:nvSpPr>
        <p:spPr>
          <a:xfrm>
            <a:off x="8229607" y="2186385"/>
            <a:ext cx="3894661"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[["map"]]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renderPlotly</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calc$merge_pop</a:t>
            </a:r>
            <a:r>
              <a:rPr lang="en-US" dirty="0" smtClean="0">
                <a:latin typeface="Courier New" panose="02070309020205020404" pitchFamily="49" charset="0"/>
                <a:cs typeface="Courier New" panose="02070309020205020404" pitchFamily="49" charset="0"/>
              </a:rPr>
              <a:t> %&gt;%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group_by</a:t>
            </a:r>
            <a:r>
              <a:rPr lang="en-US" dirty="0" smtClean="0">
                <a:latin typeface="Courier New" panose="02070309020205020404" pitchFamily="49" charset="0"/>
                <a:cs typeface="Courier New" panose="02070309020205020404" pitchFamily="49" charset="0"/>
              </a:rPr>
              <a:t>(group) %&gt;%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plot_mapbox</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p>
        </p:txBody>
      </p:sp>
      <p:pic>
        <p:nvPicPr>
          <p:cNvPr id="9" name="Picture 8"/>
          <p:cNvPicPr>
            <a:picLocks noChangeAspect="1"/>
          </p:cNvPicPr>
          <p:nvPr/>
        </p:nvPicPr>
        <p:blipFill rotWithShape="1">
          <a:blip r:embed="rId3"/>
          <a:srcRect l="34218" t="9357" b="47843"/>
          <a:stretch/>
        </p:blipFill>
        <p:spPr>
          <a:xfrm>
            <a:off x="237063" y="5046133"/>
            <a:ext cx="3776133" cy="1236134"/>
          </a:xfrm>
          <a:prstGeom prst="rect">
            <a:avLst/>
          </a:prstGeom>
        </p:spPr>
      </p:pic>
      <p:pic>
        <p:nvPicPr>
          <p:cNvPr id="10" name="Picture 9"/>
          <p:cNvPicPr>
            <a:picLocks noChangeAspect="1"/>
          </p:cNvPicPr>
          <p:nvPr/>
        </p:nvPicPr>
        <p:blipFill rotWithShape="1">
          <a:blip r:embed="rId3"/>
          <a:srcRect l="33628" t="51609" b="7387"/>
          <a:stretch/>
        </p:blipFill>
        <p:spPr>
          <a:xfrm>
            <a:off x="4216398" y="5164667"/>
            <a:ext cx="3809999" cy="1184237"/>
          </a:xfrm>
          <a:prstGeom prst="rect">
            <a:avLst/>
          </a:prstGeom>
        </p:spPr>
      </p:pic>
      <p:pic>
        <p:nvPicPr>
          <p:cNvPr id="11" name="Picture 10"/>
          <p:cNvPicPr>
            <a:picLocks noChangeAspect="1"/>
          </p:cNvPicPr>
          <p:nvPr/>
        </p:nvPicPr>
        <p:blipFill rotWithShape="1">
          <a:blip r:embed="rId4"/>
          <a:srcRect t="7096" b="13167"/>
          <a:stretch/>
        </p:blipFill>
        <p:spPr>
          <a:xfrm>
            <a:off x="8382002" y="4893728"/>
            <a:ext cx="3556001" cy="1439334"/>
          </a:xfrm>
          <a:prstGeom prst="rect">
            <a:avLst/>
          </a:prstGeom>
        </p:spPr>
      </p:pic>
      <p:cxnSp>
        <p:nvCxnSpPr>
          <p:cNvPr id="13" name="Straight Arrow Connector 12"/>
          <p:cNvCxnSpPr/>
          <p:nvPr/>
        </p:nvCxnSpPr>
        <p:spPr>
          <a:xfrm>
            <a:off x="2116661" y="4528575"/>
            <a:ext cx="8469" cy="5514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12928" y="4528575"/>
            <a:ext cx="8469" cy="55142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092260" y="4511642"/>
            <a:ext cx="0" cy="3651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20731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93186" y="1299555"/>
            <a:ext cx="5551313" cy="5551313"/>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6522773" y="1306686"/>
            <a:ext cx="5551313" cy="5551313"/>
          </a:xfrm>
          <a:prstGeom prst="rect">
            <a:avLst/>
          </a:prstGeom>
        </p:spPr>
      </p:pic>
      <p:sp>
        <p:nvSpPr>
          <p:cNvPr id="2" name="Title 1"/>
          <p:cNvSpPr>
            <a:spLocks noGrp="1"/>
          </p:cNvSpPr>
          <p:nvPr>
            <p:ph type="title"/>
          </p:nvPr>
        </p:nvSpPr>
        <p:spPr/>
        <p:txBody>
          <a:bodyPr/>
          <a:lstStyle/>
          <a:p>
            <a:r>
              <a:rPr lang="en-US" dirty="0" smtClean="0"/>
              <a:t>Case 1: Result</a:t>
            </a:r>
            <a:endParaRPr lang="en-US" dirty="0"/>
          </a:p>
        </p:txBody>
      </p:sp>
      <p:sp>
        <p:nvSpPr>
          <p:cNvPr id="3" name="Content Placeholder 2"/>
          <p:cNvSpPr>
            <a:spLocks noGrp="1"/>
          </p:cNvSpPr>
          <p:nvPr>
            <p:ph sz="quarter" idx="1"/>
          </p:nvPr>
        </p:nvSpPr>
        <p:spPr>
          <a:xfrm>
            <a:off x="609600" y="1219200"/>
            <a:ext cx="10972800" cy="643467"/>
          </a:xfrm>
        </p:spPr>
        <p:txBody>
          <a:bodyPr/>
          <a:lstStyle/>
          <a:p>
            <a:r>
              <a:rPr lang="en-US" dirty="0" smtClean="0"/>
              <a:t>Putting all this together, we end up with our multi-monitor system:</a:t>
            </a:r>
            <a:endParaRPr lang="en-US" dirty="0"/>
          </a:p>
        </p:txBody>
      </p:sp>
      <p:pic>
        <p:nvPicPr>
          <p:cNvPr id="4" name="Picture 3"/>
          <p:cNvPicPr>
            <a:picLocks noChangeAspect="1"/>
          </p:cNvPicPr>
          <p:nvPr/>
        </p:nvPicPr>
        <p:blipFill>
          <a:blip r:embed="rId4"/>
          <a:stretch>
            <a:fillRect/>
          </a:stretch>
        </p:blipFill>
        <p:spPr>
          <a:xfrm>
            <a:off x="301461" y="2421637"/>
            <a:ext cx="5134762" cy="2583427"/>
          </a:xfrm>
          <a:prstGeom prst="rect">
            <a:avLst/>
          </a:prstGeom>
        </p:spPr>
      </p:pic>
      <p:pic>
        <p:nvPicPr>
          <p:cNvPr id="5" name="Picture 4"/>
          <p:cNvPicPr>
            <a:picLocks noChangeAspect="1"/>
          </p:cNvPicPr>
          <p:nvPr/>
        </p:nvPicPr>
        <p:blipFill>
          <a:blip r:embed="rId5"/>
          <a:stretch>
            <a:fillRect/>
          </a:stretch>
        </p:blipFill>
        <p:spPr>
          <a:xfrm>
            <a:off x="6714245" y="2393050"/>
            <a:ext cx="5168368" cy="2623565"/>
          </a:xfrm>
          <a:prstGeom prst="rect">
            <a:avLst/>
          </a:prstGeom>
        </p:spPr>
      </p:pic>
      <p:cxnSp>
        <p:nvCxnSpPr>
          <p:cNvPr id="8" name="Straight Arrow Connector 7"/>
          <p:cNvCxnSpPr/>
          <p:nvPr/>
        </p:nvCxnSpPr>
        <p:spPr>
          <a:xfrm flipH="1" flipV="1">
            <a:off x="5768239" y="4350923"/>
            <a:ext cx="586832" cy="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799911" y="3285067"/>
            <a:ext cx="521294" cy="1693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3667811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2: Using an External Controller to Drive  </a:t>
            </a:r>
            <a:r>
              <a:rPr lang="en-US" dirty="0"/>
              <a:t>C</a:t>
            </a:r>
            <a:r>
              <a:rPr lang="en-US" dirty="0" smtClean="0"/>
              <a:t>ultural </a:t>
            </a:r>
            <a:r>
              <a:rPr lang="en-US" dirty="0"/>
              <a:t>A</a:t>
            </a:r>
            <a:r>
              <a:rPr lang="en-US" dirty="0" smtClean="0"/>
              <a:t>wareness</a:t>
            </a:r>
            <a:endParaRPr lang="en-US" dirty="0"/>
          </a:p>
        </p:txBody>
      </p:sp>
      <p:sp>
        <p:nvSpPr>
          <p:cNvPr id="3" name="Content Placeholder 2"/>
          <p:cNvSpPr>
            <a:spLocks noGrp="1"/>
          </p:cNvSpPr>
          <p:nvPr>
            <p:ph sz="quarter" idx="1"/>
          </p:nvPr>
        </p:nvSpPr>
        <p:spPr>
          <a:xfrm>
            <a:off x="609600" y="1219200"/>
            <a:ext cx="8517467" cy="2193151"/>
          </a:xfrm>
        </p:spPr>
        <p:txBody>
          <a:bodyPr/>
          <a:lstStyle/>
          <a:p>
            <a:r>
              <a:rPr lang="en-US" dirty="0" smtClean="0"/>
              <a:t>We next have a controller (phone, tablet) driving an external monitor in an art museum, so patrons can learn more about their favorite artists</a:t>
            </a:r>
          </a:p>
          <a:p>
            <a:r>
              <a:rPr lang="en-US" dirty="0" smtClean="0"/>
              <a:t>Begin by defining UI:</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430" y="2550165"/>
            <a:ext cx="2895131" cy="3081867"/>
          </a:xfrm>
          <a:prstGeom prst="rect">
            <a:avLst/>
          </a:prstGeom>
        </p:spPr>
      </p:pic>
      <p:pic>
        <p:nvPicPr>
          <p:cNvPr id="9" name="Pictur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9465" y="3642364"/>
            <a:ext cx="579807" cy="89746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8404" y="1800873"/>
            <a:ext cx="2498533" cy="1549383"/>
          </a:xfrm>
          <a:prstGeom prst="rect">
            <a:avLst/>
          </a:prstGeom>
        </p:spPr>
      </p:pic>
      <p:cxnSp>
        <p:nvCxnSpPr>
          <p:cNvPr id="11" name="Straight Arrow Connector 10"/>
          <p:cNvCxnSpPr>
            <a:endCxn id="10" idx="2"/>
          </p:cNvCxnSpPr>
          <p:nvPr/>
        </p:nvCxnSpPr>
        <p:spPr>
          <a:xfrm flipV="1">
            <a:off x="9859272" y="3350256"/>
            <a:ext cx="1008399" cy="80548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90779" y="3163225"/>
            <a:ext cx="633591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win_titles</a:t>
            </a:r>
            <a:r>
              <a:rPr lang="en-US" dirty="0" smtClean="0">
                <a:latin typeface="Courier New" panose="02070309020205020404" pitchFamily="49" charset="0"/>
                <a:cs typeface="Courier New" panose="02070309020205020404" pitchFamily="49" charset="0"/>
              </a:rPr>
              <a:t> &lt;- c("Controller", “</a:t>
            </a:r>
            <a:r>
              <a:rPr lang="en-US" dirty="0" err="1" smtClean="0">
                <a:latin typeface="Courier New" panose="02070309020205020404" pitchFamily="49" charset="0"/>
                <a:cs typeface="Courier New" panose="02070309020205020404" pitchFamily="49" charset="0"/>
              </a:rPr>
              <a:t>Art_Monitor</a:t>
            </a:r>
            <a:r>
              <a:rPr lang="en-US" dirty="0" smtClean="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u</a:t>
            </a:r>
            <a:r>
              <a:rPr lang="en-US" dirty="0" err="1" smtClean="0">
                <a:latin typeface="Courier New" panose="02070309020205020404" pitchFamily="49" charset="0"/>
                <a:cs typeface="Courier New" panose="02070309020205020404" pitchFamily="49" charset="0"/>
              </a:rPr>
              <a:t>i_list</a:t>
            </a:r>
            <a:r>
              <a:rPr lang="en-US" dirty="0" smtClean="0">
                <a:latin typeface="Courier New" panose="02070309020205020404" pitchFamily="49" charset="0"/>
                <a:cs typeface="Courier New" panose="02070309020205020404" pitchFamily="49" charset="0"/>
              </a:rPr>
              <a:t> &lt;- list()</a:t>
            </a:r>
          </a:p>
        </p:txBody>
      </p:sp>
      <p:sp>
        <p:nvSpPr>
          <p:cNvPr id="12" name="TextBox 11"/>
          <p:cNvSpPr txBox="1"/>
          <p:nvPr/>
        </p:nvSpPr>
        <p:spPr>
          <a:xfrm>
            <a:off x="30586" y="4502863"/>
            <a:ext cx="4184769"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ui_list</a:t>
            </a:r>
            <a:r>
              <a:rPr lang="en-US" dirty="0">
                <a:latin typeface="Courier New" panose="02070309020205020404" pitchFamily="49" charset="0"/>
                <a:cs typeface="Courier New" panose="02070309020205020404" pitchFamily="49" charset="0"/>
              </a:rPr>
              <a:t>[["Controller"]] &lt;- </a:t>
            </a:r>
            <a:r>
              <a:rPr lang="en-US" dirty="0" err="1">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sidebarLayout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sidebarPanel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art_wait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p>
        </p:txBody>
      </p:sp>
      <p:sp>
        <p:nvSpPr>
          <p:cNvPr id="13" name="TextBox 12"/>
          <p:cNvSpPr txBox="1"/>
          <p:nvPr/>
        </p:nvSpPr>
        <p:spPr>
          <a:xfrm>
            <a:off x="4347324" y="4497784"/>
            <a:ext cx="3966943"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ui_list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Art_Monitor</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htmlOutput</a:t>
            </a:r>
            <a:r>
              <a:rPr lang="en-US" dirty="0" smtClean="0">
                <a:latin typeface="Courier New" panose="02070309020205020404" pitchFamily="49" charset="0"/>
                <a:cs typeface="Courier New" panose="02070309020205020404" pitchFamily="49" charset="0"/>
              </a:rPr>
              <a:t>("info")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tabPanel</a:t>
            </a:r>
            <a:r>
              <a:rPr lang="en-US" dirty="0">
                <a:latin typeface="Courier New" panose="02070309020205020404" pitchFamily="49" charset="0"/>
                <a:cs typeface="Courier New" panose="02070309020205020404" pitchFamily="49" charset="0"/>
              </a:rPr>
              <a:t>("Artist", </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htmlOutput</a:t>
            </a:r>
            <a:r>
              <a:rPr lang="en-US" dirty="0">
                <a:latin typeface="Courier New" panose="02070309020205020404" pitchFamily="49" charset="0"/>
                <a:cs typeface="Courier New" panose="02070309020205020404" pitchFamily="49" charset="0"/>
              </a:rPr>
              <a:t>("artist"))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p:txBody>
      </p:sp>
      <p:sp>
        <p:nvSpPr>
          <p:cNvPr id="4" name="TextBox 3"/>
          <p:cNvSpPr txBox="1"/>
          <p:nvPr/>
        </p:nvSpPr>
        <p:spPr>
          <a:xfrm>
            <a:off x="582037" y="3951013"/>
            <a:ext cx="3081866" cy="523220"/>
          </a:xfrm>
          <a:prstGeom prst="rect">
            <a:avLst/>
          </a:prstGeom>
          <a:noFill/>
        </p:spPr>
        <p:txBody>
          <a:bodyPr wrap="square" rtlCol="0">
            <a:spAutoFit/>
          </a:bodyPr>
          <a:lstStyle/>
          <a:p>
            <a:pPr algn="ctr"/>
            <a:r>
              <a:rPr lang="en-US" sz="2800" dirty="0"/>
              <a:t>I</a:t>
            </a:r>
            <a:r>
              <a:rPr lang="en-US" sz="2800" dirty="0" smtClean="0"/>
              <a:t>nputs</a:t>
            </a:r>
            <a:endParaRPr lang="en-US" sz="2800" dirty="0"/>
          </a:p>
        </p:txBody>
      </p:sp>
      <p:sp>
        <p:nvSpPr>
          <p:cNvPr id="14" name="TextBox 13"/>
          <p:cNvSpPr txBox="1"/>
          <p:nvPr/>
        </p:nvSpPr>
        <p:spPr>
          <a:xfrm>
            <a:off x="4789862" y="3951013"/>
            <a:ext cx="3081866" cy="523220"/>
          </a:xfrm>
          <a:prstGeom prst="rect">
            <a:avLst/>
          </a:prstGeom>
          <a:noFill/>
        </p:spPr>
        <p:txBody>
          <a:bodyPr wrap="square" rtlCol="0">
            <a:spAutoFit/>
          </a:bodyPr>
          <a:lstStyle/>
          <a:p>
            <a:pPr algn="ctr"/>
            <a:r>
              <a:rPr lang="en-US" sz="2800" dirty="0" smtClean="0"/>
              <a:t>Outputs</a:t>
            </a:r>
            <a:endParaRPr lang="en-US" sz="2800" dirty="0"/>
          </a:p>
        </p:txBody>
      </p:sp>
      <p:sp>
        <p:nvSpPr>
          <p:cNvPr id="15" name="TextBox 14"/>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16898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4"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2: Server Computation and Server Output</a:t>
            </a:r>
            <a:endParaRPr lang="en-US" dirty="0"/>
          </a:p>
        </p:txBody>
      </p:sp>
      <p:sp>
        <p:nvSpPr>
          <p:cNvPr id="6" name="TextBox 5"/>
          <p:cNvSpPr txBox="1"/>
          <p:nvPr/>
        </p:nvSpPr>
        <p:spPr>
          <a:xfrm>
            <a:off x="96285" y="2220014"/>
            <a:ext cx="6350000"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s</a:t>
            </a:r>
            <a:r>
              <a:rPr lang="en-US" dirty="0" err="1" smtClean="0">
                <a:latin typeface="Courier New" panose="02070309020205020404" pitchFamily="49" charset="0"/>
                <a:cs typeface="Courier New" panose="02070309020205020404" pitchFamily="49" charset="0"/>
              </a:rPr>
              <a:t>erv_calc</a:t>
            </a:r>
            <a:r>
              <a:rPr lang="en-US" dirty="0" smtClean="0">
                <a:latin typeface="Courier New" panose="02070309020205020404" pitchFamily="49" charset="0"/>
                <a:cs typeface="Courier New" panose="02070309020205020404" pitchFamily="49" charset="0"/>
              </a:rPr>
              <a:t> &lt;- list()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serv_calc</a:t>
            </a:r>
            <a:r>
              <a:rPr lang="en-US" dirty="0">
                <a:latin typeface="Courier New" panose="02070309020205020404" pitchFamily="49" charset="0"/>
                <a:cs typeface="Courier New" panose="02070309020205020404" pitchFamily="49" charset="0"/>
              </a:rPr>
              <a:t>[[1]] &lt;- function(</a:t>
            </a:r>
            <a:r>
              <a:rPr lang="en-US" dirty="0" err="1">
                <a:latin typeface="Courier New" panose="02070309020205020404" pitchFamily="49" charset="0"/>
                <a:cs typeface="Courier New" panose="02070309020205020404" pitchFamily="49" charset="0"/>
              </a:rPr>
              <a:t>calc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sess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observeEvent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calc$go</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select_tab</a:t>
            </a:r>
            <a:r>
              <a:rPr lang="en-US" dirty="0" smtClean="0">
                <a:latin typeface="Courier New" panose="02070309020205020404" pitchFamily="49" charset="0"/>
                <a:cs typeface="Courier New" panose="02070309020205020404" pitchFamily="49" charset="0"/>
              </a:rPr>
              <a:t>"]] &lt;- </a:t>
            </a:r>
            <a:r>
              <a:rPr lang="en-US" dirty="0" err="1" smtClean="0">
                <a:latin typeface="Courier New" panose="02070309020205020404" pitchFamily="49" charset="0"/>
                <a:cs typeface="Courier New" panose="02070309020205020404" pitchFamily="49" charset="0"/>
              </a:rPr>
              <a:t>calc$which_tab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calc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art_person</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calc$art_wait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calc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art_born</a:t>
            </a:r>
            <a:r>
              <a:rPr lang="en-US" dirty="0">
                <a:latin typeface="Courier New" panose="02070309020205020404" pitchFamily="49" charset="0"/>
                <a:cs typeface="Courier New" panose="02070309020205020404" pitchFamily="49" charset="0"/>
              </a:rPr>
              <a:t>"]] &lt;- </a:t>
            </a:r>
            <a:r>
              <a:rPr lang="en-US" dirty="0" err="1" smtClean="0">
                <a:latin typeface="Courier New" panose="02070309020205020404" pitchFamily="49" charset="0"/>
                <a:cs typeface="Courier New" panose="02070309020205020404" pitchFamily="49" charset="0"/>
              </a:rPr>
              <a:t>artist_info</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updateTabsetPanel</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sess</a:t>
            </a:r>
            <a:r>
              <a:rPr lang="en-US" dirty="0">
                <a:latin typeface="Courier New" panose="02070309020205020404" pitchFamily="49" charset="0"/>
                <a:cs typeface="Courier New" panose="02070309020205020404" pitchFamily="49" charset="0"/>
              </a:rPr>
              <a:t>, "art",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selected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calc$select_tab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7162800" y="1806009"/>
            <a:ext cx="4419600"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 &lt;- list()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serv_out</a:t>
            </a:r>
            <a:r>
              <a:rPr lang="en-US" dirty="0">
                <a:latin typeface="Courier New" panose="02070309020205020404" pitchFamily="49" charset="0"/>
                <a:cs typeface="Courier New" panose="02070309020205020404" pitchFamily="49" charset="0"/>
              </a:rPr>
              <a:t>[["info"]] &lt;- </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function(</a:t>
            </a:r>
            <a:r>
              <a:rPr lang="en-US" dirty="0" err="1" smtClean="0">
                <a:latin typeface="Courier New" panose="02070309020205020404" pitchFamily="49" charset="0"/>
                <a:cs typeface="Courier New" panose="02070309020205020404" pitchFamily="49" charset="0"/>
              </a:rPr>
              <a:t>calc</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[[“artist"]] &lt;- …</a:t>
            </a: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[[“painting_1"]] </a:t>
            </a:r>
            <a:r>
              <a:rPr lang="en-US" dirty="0">
                <a:latin typeface="Courier New" panose="02070309020205020404" pitchFamily="49" charset="0"/>
                <a:cs typeface="Courier New" panose="02070309020205020404" pitchFamily="49" charset="0"/>
              </a:rPr>
              <a:t>&lt;-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[[“painting_2"]] </a:t>
            </a:r>
            <a:r>
              <a:rPr lang="en-US" dirty="0">
                <a:latin typeface="Courier New" panose="02070309020205020404" pitchFamily="49" charset="0"/>
                <a:cs typeface="Courier New" panose="02070309020205020404" pitchFamily="49" charset="0"/>
              </a:rPr>
              <a:t>&lt;-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[[“painting_3"]] </a:t>
            </a:r>
            <a:r>
              <a:rPr lang="en-US" dirty="0">
                <a:latin typeface="Courier New" panose="02070309020205020404" pitchFamily="49" charset="0"/>
                <a:cs typeface="Courier New" panose="02070309020205020404" pitchFamily="49" charset="0"/>
              </a:rPr>
              <a:t>&lt;-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[[“map"]] </a:t>
            </a:r>
            <a:r>
              <a:rPr lang="en-US" dirty="0">
                <a:latin typeface="Courier New" panose="02070309020205020404" pitchFamily="49" charset="0"/>
                <a:cs typeface="Courier New" panose="02070309020205020404" pitchFamily="49" charset="0"/>
              </a:rPr>
              <a:t>&lt;-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1261534" y="1368754"/>
            <a:ext cx="4019502" cy="523220"/>
          </a:xfrm>
          <a:prstGeom prst="rect">
            <a:avLst/>
          </a:prstGeom>
          <a:noFill/>
        </p:spPr>
        <p:txBody>
          <a:bodyPr wrap="square" rtlCol="0">
            <a:spAutoFit/>
          </a:bodyPr>
          <a:lstStyle/>
          <a:p>
            <a:pPr algn="ctr"/>
            <a:r>
              <a:rPr lang="en-US" sz="2800" dirty="0" smtClean="0"/>
              <a:t>Server Computation</a:t>
            </a:r>
            <a:endParaRPr lang="en-US" sz="2800" dirty="0"/>
          </a:p>
        </p:txBody>
      </p:sp>
      <p:sp>
        <p:nvSpPr>
          <p:cNvPr id="9" name="TextBox 8"/>
          <p:cNvSpPr txBox="1"/>
          <p:nvPr/>
        </p:nvSpPr>
        <p:spPr>
          <a:xfrm>
            <a:off x="7831667" y="1246760"/>
            <a:ext cx="3081866" cy="523220"/>
          </a:xfrm>
          <a:prstGeom prst="rect">
            <a:avLst/>
          </a:prstGeom>
          <a:noFill/>
        </p:spPr>
        <p:txBody>
          <a:bodyPr wrap="square" rtlCol="0">
            <a:spAutoFit/>
          </a:bodyPr>
          <a:lstStyle/>
          <a:p>
            <a:pPr algn="ctr"/>
            <a:r>
              <a:rPr lang="en-US" sz="2800" dirty="0" smtClean="0"/>
              <a:t>Server Outputs</a:t>
            </a:r>
            <a:endParaRPr lang="en-US" sz="2800" dirty="0"/>
          </a:p>
        </p:txBody>
      </p:sp>
      <p:cxnSp>
        <p:nvCxnSpPr>
          <p:cNvPr id="10" name="Straight Connector 9"/>
          <p:cNvCxnSpPr/>
          <p:nvPr/>
        </p:nvCxnSpPr>
        <p:spPr>
          <a:xfrm>
            <a:off x="6601729" y="1368754"/>
            <a:ext cx="0" cy="468076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6792365" y="4911725"/>
            <a:ext cx="1009424" cy="1270635"/>
          </a:xfrm>
          <a:prstGeom prst="rect">
            <a:avLst/>
          </a:prstGeom>
        </p:spPr>
      </p:pic>
      <p:pic>
        <p:nvPicPr>
          <p:cNvPr id="12" name="Picture 11"/>
          <p:cNvPicPr>
            <a:picLocks noChangeAspect="1"/>
          </p:cNvPicPr>
          <p:nvPr/>
        </p:nvPicPr>
        <p:blipFill rotWithShape="1">
          <a:blip r:embed="rId4"/>
          <a:srcRect t="23600" b="16099"/>
          <a:stretch/>
        </p:blipFill>
        <p:spPr>
          <a:xfrm>
            <a:off x="7957234" y="4859381"/>
            <a:ext cx="1133508" cy="140208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7360" y="4840176"/>
            <a:ext cx="1289821" cy="148007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3799" y="4824338"/>
            <a:ext cx="1125801" cy="1495907"/>
          </a:xfrm>
          <a:prstGeom prst="rect">
            <a:avLst/>
          </a:prstGeom>
        </p:spPr>
      </p:pic>
      <p:sp>
        <p:nvSpPr>
          <p:cNvPr id="16" name="Right Brace 15"/>
          <p:cNvSpPr/>
          <p:nvPr/>
        </p:nvSpPr>
        <p:spPr>
          <a:xfrm rot="5400000">
            <a:off x="9228748" y="2399370"/>
            <a:ext cx="287701" cy="44196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711204" y="6350751"/>
            <a:ext cx="6976523" cy="338554"/>
          </a:xfrm>
          <a:prstGeom prst="rect">
            <a:avLst/>
          </a:prstGeom>
          <a:noFill/>
        </p:spPr>
        <p:txBody>
          <a:bodyPr wrap="square" rtlCol="0">
            <a:spAutoFit/>
          </a:bodyPr>
          <a:lstStyle/>
          <a:p>
            <a:r>
              <a:rPr lang="en-US" sz="1600" dirty="0" smtClean="0"/>
              <a:t>Information from Wikipedia</a:t>
            </a:r>
            <a:endParaRPr lang="en-US" sz="1600" dirty="0"/>
          </a:p>
        </p:txBody>
      </p:sp>
      <p:sp>
        <p:nvSpPr>
          <p:cNvPr id="14" name="TextBox 13"/>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3581832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Result</a:t>
            </a:r>
            <a:endParaRPr lang="en-US" dirty="0"/>
          </a:p>
        </p:txBody>
      </p:sp>
      <p:sp>
        <p:nvSpPr>
          <p:cNvPr id="3" name="Content Placeholder 2"/>
          <p:cNvSpPr>
            <a:spLocks noGrp="1"/>
          </p:cNvSpPr>
          <p:nvPr>
            <p:ph sz="quarter" idx="1"/>
          </p:nvPr>
        </p:nvSpPr>
        <p:spPr>
          <a:xfrm>
            <a:off x="609600" y="1219200"/>
            <a:ext cx="10972800" cy="643467"/>
          </a:xfrm>
        </p:spPr>
        <p:txBody>
          <a:bodyPr>
            <a:normAutofit fontScale="92500"/>
          </a:bodyPr>
          <a:lstStyle/>
          <a:p>
            <a:r>
              <a:rPr lang="en-US" dirty="0" smtClean="0"/>
              <a:t>With all these pieces, we end up with our ideal monitor control situation: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69465" y="4412870"/>
            <a:ext cx="1320799" cy="1867153"/>
          </a:xfrm>
          <a:prstGeom prst="rect">
            <a:avLst/>
          </a:prstGeom>
        </p:spPr>
      </p:pic>
      <p:pic>
        <p:nvPicPr>
          <p:cNvPr id="7" name="Picture 6"/>
          <p:cNvPicPr>
            <a:picLocks noChangeAspect="1"/>
          </p:cNvPicPr>
          <p:nvPr/>
        </p:nvPicPr>
        <p:blipFill>
          <a:blip r:embed="rId4"/>
          <a:stretch>
            <a:fillRect/>
          </a:stretch>
        </p:blipFill>
        <p:spPr>
          <a:xfrm>
            <a:off x="5520264" y="4606155"/>
            <a:ext cx="1205619" cy="148734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9260" y="1670872"/>
            <a:ext cx="3915077" cy="242780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46" y="2973187"/>
            <a:ext cx="3915077" cy="242780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650" y="3017880"/>
            <a:ext cx="3915077" cy="2427806"/>
          </a:xfrm>
          <a:prstGeom prst="rect">
            <a:avLst/>
          </a:prstGeom>
        </p:spPr>
      </p:pic>
      <p:pic>
        <p:nvPicPr>
          <p:cNvPr id="12" name="Picture 11"/>
          <p:cNvPicPr>
            <a:picLocks noChangeAspect="1"/>
          </p:cNvPicPr>
          <p:nvPr/>
        </p:nvPicPr>
        <p:blipFill>
          <a:blip r:embed="rId6"/>
          <a:stretch>
            <a:fillRect/>
          </a:stretch>
        </p:blipFill>
        <p:spPr>
          <a:xfrm>
            <a:off x="252788" y="3214622"/>
            <a:ext cx="3682519" cy="1933110"/>
          </a:xfrm>
          <a:prstGeom prst="rect">
            <a:avLst/>
          </a:prstGeom>
        </p:spPr>
      </p:pic>
      <p:pic>
        <p:nvPicPr>
          <p:cNvPr id="13" name="Picture 12"/>
          <p:cNvPicPr>
            <a:picLocks noChangeAspect="1"/>
          </p:cNvPicPr>
          <p:nvPr/>
        </p:nvPicPr>
        <p:blipFill>
          <a:blip r:embed="rId7"/>
          <a:stretch>
            <a:fillRect/>
          </a:stretch>
        </p:blipFill>
        <p:spPr>
          <a:xfrm>
            <a:off x="4322769" y="1836630"/>
            <a:ext cx="3634473" cy="1933110"/>
          </a:xfrm>
          <a:prstGeom prst="rect">
            <a:avLst/>
          </a:prstGeom>
        </p:spPr>
      </p:pic>
      <p:pic>
        <p:nvPicPr>
          <p:cNvPr id="14" name="Picture 13"/>
          <p:cNvPicPr>
            <a:picLocks noChangeAspect="1"/>
          </p:cNvPicPr>
          <p:nvPr/>
        </p:nvPicPr>
        <p:blipFill>
          <a:blip r:embed="rId8"/>
          <a:stretch>
            <a:fillRect/>
          </a:stretch>
        </p:blipFill>
        <p:spPr>
          <a:xfrm>
            <a:off x="8352575" y="3178155"/>
            <a:ext cx="3685618" cy="1934737"/>
          </a:xfrm>
          <a:prstGeom prst="rect">
            <a:avLst/>
          </a:prstGeom>
        </p:spPr>
      </p:pic>
      <p:cxnSp>
        <p:nvCxnSpPr>
          <p:cNvPr id="15" name="Straight Arrow Connector 14"/>
          <p:cNvCxnSpPr/>
          <p:nvPr/>
        </p:nvCxnSpPr>
        <p:spPr>
          <a:xfrm flipV="1">
            <a:off x="6965776" y="4910667"/>
            <a:ext cx="1175778" cy="5350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094047" y="3952431"/>
            <a:ext cx="975" cy="3807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4168025" y="4910667"/>
            <a:ext cx="1119476" cy="5350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1204" y="6350751"/>
            <a:ext cx="6976523" cy="338554"/>
          </a:xfrm>
          <a:prstGeom prst="rect">
            <a:avLst/>
          </a:prstGeom>
          <a:noFill/>
        </p:spPr>
        <p:txBody>
          <a:bodyPr wrap="square" rtlCol="0">
            <a:spAutoFit/>
          </a:bodyPr>
          <a:lstStyle/>
          <a:p>
            <a:r>
              <a:rPr lang="en-US" sz="1600" dirty="0" smtClean="0"/>
              <a:t>Information from Wikipedia</a:t>
            </a:r>
            <a:endParaRPr lang="en-US" sz="1600" dirty="0"/>
          </a:p>
        </p:txBody>
      </p:sp>
      <p:sp>
        <p:nvSpPr>
          <p:cNvPr id="16" name="TextBox 15"/>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767366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3: An Immersive Shiny Application with the Rensselaer Campfire</a:t>
            </a:r>
            <a:endParaRPr lang="en-US" dirty="0"/>
          </a:p>
        </p:txBody>
      </p:sp>
      <p:sp>
        <p:nvSpPr>
          <p:cNvPr id="3" name="Content Placeholder 2"/>
          <p:cNvSpPr>
            <a:spLocks noGrp="1"/>
          </p:cNvSpPr>
          <p:nvPr>
            <p:ph sz="quarter" idx="1"/>
          </p:nvPr>
        </p:nvSpPr>
        <p:spPr>
          <a:xfrm>
            <a:off x="609600" y="1219200"/>
            <a:ext cx="11082728" cy="5001718"/>
          </a:xfrm>
        </p:spPr>
        <p:txBody>
          <a:bodyPr/>
          <a:lstStyle/>
          <a:p>
            <a:r>
              <a:rPr lang="en-US" dirty="0" smtClean="0"/>
              <a:t>The </a:t>
            </a:r>
            <a:r>
              <a:rPr lang="en-US" dirty="0"/>
              <a:t>Rensselaer Campfire’s 3D structure enhances </a:t>
            </a:r>
            <a:r>
              <a:rPr lang="en-US" dirty="0" smtClean="0"/>
              <a:t>knowledge discovery by reducing cognitive load</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Users </a:t>
            </a:r>
            <a:r>
              <a:rPr lang="en-US" dirty="0"/>
              <a:t>surround and interact with the Campfire to explore their data</a:t>
            </a:r>
          </a:p>
          <a:p>
            <a:endParaRPr lang="en-US" dirty="0"/>
          </a:p>
        </p:txBody>
      </p:sp>
      <p:pic>
        <p:nvPicPr>
          <p:cNvPr id="4" name="Picture 2" descr="Creating an R-based, interactive visualization of NYS health data on the IDEA Campfir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29" r="8961"/>
          <a:stretch/>
        </p:blipFill>
        <p:spPr bwMode="auto">
          <a:xfrm>
            <a:off x="8844196" y="2372269"/>
            <a:ext cx="3207895" cy="3080214"/>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34851" y="4200934"/>
            <a:ext cx="2713219" cy="674557"/>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Connector 6"/>
          <p:cNvCxnSpPr>
            <a:stCxn id="5" idx="2"/>
          </p:cNvCxnSpPr>
          <p:nvPr/>
        </p:nvCxnSpPr>
        <p:spPr>
          <a:xfrm flipH="1" flipV="1">
            <a:off x="219860" y="3691268"/>
            <a:ext cx="14991" cy="846945"/>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flipV="1">
            <a:off x="2933079" y="3691268"/>
            <a:ext cx="14991" cy="846945"/>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sp>
        <p:nvSpPr>
          <p:cNvPr id="9" name="Oval 8"/>
          <p:cNvSpPr/>
          <p:nvPr/>
        </p:nvSpPr>
        <p:spPr>
          <a:xfrm>
            <a:off x="219860" y="3387719"/>
            <a:ext cx="2713219" cy="674557"/>
          </a:xfrm>
          <a:prstGeom prst="ellipse">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2157895" y="4952250"/>
            <a:ext cx="3081866" cy="523220"/>
          </a:xfrm>
          <a:prstGeom prst="rect">
            <a:avLst/>
          </a:prstGeom>
          <a:noFill/>
        </p:spPr>
        <p:txBody>
          <a:bodyPr wrap="square" rtlCol="0">
            <a:spAutoFit/>
          </a:bodyPr>
          <a:lstStyle/>
          <a:p>
            <a:pPr algn="ctr"/>
            <a:r>
              <a:rPr lang="en-US" sz="2800" dirty="0">
                <a:solidFill>
                  <a:srgbClr val="FF0000"/>
                </a:solidFill>
              </a:rPr>
              <a:t>c</a:t>
            </a:r>
            <a:r>
              <a:rPr lang="en-US" sz="2800" dirty="0" smtClean="0">
                <a:solidFill>
                  <a:srgbClr val="FF0000"/>
                </a:solidFill>
              </a:rPr>
              <a:t>ircular floor</a:t>
            </a:r>
            <a:endParaRPr lang="en-US" sz="2800" dirty="0">
              <a:solidFill>
                <a:srgbClr val="FF0000"/>
              </a:solidFill>
            </a:endParaRPr>
          </a:p>
        </p:txBody>
      </p:sp>
      <p:sp>
        <p:nvSpPr>
          <p:cNvPr id="12" name="Oval 11"/>
          <p:cNvSpPr/>
          <p:nvPr/>
        </p:nvSpPr>
        <p:spPr>
          <a:xfrm>
            <a:off x="4704418" y="3188379"/>
            <a:ext cx="1903751" cy="1903751"/>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p:cNvSpPr/>
          <p:nvPr/>
        </p:nvSpPr>
        <p:spPr>
          <a:xfrm>
            <a:off x="5601330" y="2278150"/>
            <a:ext cx="3118814" cy="906842"/>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p:cNvSpPr txBox="1"/>
          <p:nvPr/>
        </p:nvSpPr>
        <p:spPr>
          <a:xfrm>
            <a:off x="2071008" y="2543429"/>
            <a:ext cx="3081866" cy="523220"/>
          </a:xfrm>
          <a:prstGeom prst="rect">
            <a:avLst/>
          </a:prstGeom>
          <a:noFill/>
        </p:spPr>
        <p:txBody>
          <a:bodyPr wrap="square" rtlCol="0">
            <a:spAutoFit/>
          </a:bodyPr>
          <a:lstStyle/>
          <a:p>
            <a:pPr algn="ctr"/>
            <a:r>
              <a:rPr lang="en-US" sz="2800" dirty="0">
                <a:solidFill>
                  <a:srgbClr val="00B0F0"/>
                </a:solidFill>
              </a:rPr>
              <a:t>r</a:t>
            </a:r>
            <a:r>
              <a:rPr lang="en-US" sz="2800" dirty="0" smtClean="0">
                <a:solidFill>
                  <a:srgbClr val="00B0F0"/>
                </a:solidFill>
              </a:rPr>
              <a:t>ectangular wall</a:t>
            </a:r>
            <a:endParaRPr lang="en-US" sz="2800" dirty="0">
              <a:solidFill>
                <a:srgbClr val="00B0F0"/>
              </a:solidFill>
            </a:endParaRPr>
          </a:p>
        </p:txBody>
      </p:sp>
      <p:cxnSp>
        <p:nvCxnSpPr>
          <p:cNvPr id="16" name="Straight Arrow Connector 15"/>
          <p:cNvCxnSpPr/>
          <p:nvPr/>
        </p:nvCxnSpPr>
        <p:spPr>
          <a:xfrm>
            <a:off x="4856818" y="2805039"/>
            <a:ext cx="69954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576470" y="2850009"/>
            <a:ext cx="776990" cy="4213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813814" y="5035260"/>
            <a:ext cx="868805" cy="1836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704418" y="5035260"/>
            <a:ext cx="329159" cy="1896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25664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3: Using the Campfire to Explore Circadian Rhythm Data</a:t>
            </a:r>
            <a:endParaRPr lang="en-US" dirty="0"/>
          </a:p>
        </p:txBody>
      </p:sp>
      <p:sp>
        <p:nvSpPr>
          <p:cNvPr id="3" name="Content Placeholder 2"/>
          <p:cNvSpPr>
            <a:spLocks noGrp="1"/>
          </p:cNvSpPr>
          <p:nvPr>
            <p:ph sz="quarter" idx="1"/>
          </p:nvPr>
        </p:nvSpPr>
        <p:spPr>
          <a:xfrm>
            <a:off x="609600" y="1219199"/>
            <a:ext cx="6688667" cy="5131551"/>
          </a:xfrm>
        </p:spPr>
        <p:txBody>
          <a:bodyPr>
            <a:normAutofit/>
          </a:bodyPr>
          <a:lstStyle/>
          <a:p>
            <a:r>
              <a:rPr lang="en-US" dirty="0" smtClean="0"/>
              <a:t>In this case study, we use the Campfire to explore the function of </a:t>
            </a:r>
            <a:r>
              <a:rPr lang="en-US" b="1" dirty="0" smtClean="0"/>
              <a:t>circadian rhythms</a:t>
            </a:r>
            <a:r>
              <a:rPr lang="en-US" dirty="0" smtClean="0"/>
              <a:t>:</a:t>
            </a:r>
          </a:p>
          <a:p>
            <a:pPr lvl="1"/>
            <a:r>
              <a:rPr lang="en-US" dirty="0" smtClean="0"/>
              <a:t>~24-hour cycles reinforced by external cues (light)</a:t>
            </a:r>
          </a:p>
          <a:p>
            <a:pPr lvl="1"/>
            <a:r>
              <a:rPr lang="en-US" dirty="0" smtClean="0"/>
              <a:t>In mouse data, they are amplitude-changing cosine waves</a:t>
            </a:r>
          </a:p>
          <a:p>
            <a:pPr lvl="1"/>
            <a:r>
              <a:rPr lang="en-US" dirty="0" smtClean="0"/>
              <a:t>Interrupting rhythms leads to increased health risk of many diseases (cancer, diabetes, etc.)</a:t>
            </a:r>
          </a:p>
          <a:p>
            <a:r>
              <a:rPr lang="en-US" dirty="0" smtClean="0"/>
              <a:t>Use the Campfire to explore different functions of circadian genes and how they interact with each other</a:t>
            </a:r>
            <a:endParaRPr lang="en-US" dirty="0"/>
          </a:p>
        </p:txBody>
      </p:sp>
      <p:sp>
        <p:nvSpPr>
          <p:cNvPr id="4" name="TextBox 3"/>
          <p:cNvSpPr txBox="1"/>
          <p:nvPr/>
        </p:nvSpPr>
        <p:spPr>
          <a:xfrm>
            <a:off x="711204" y="6350751"/>
            <a:ext cx="6976523" cy="338554"/>
          </a:xfrm>
          <a:prstGeom prst="rect">
            <a:avLst/>
          </a:prstGeom>
          <a:noFill/>
        </p:spPr>
        <p:txBody>
          <a:bodyPr wrap="square" rtlCol="0">
            <a:spAutoFit/>
          </a:bodyPr>
          <a:lstStyle/>
          <a:p>
            <a:r>
              <a:rPr lang="en-US" sz="1600" dirty="0" smtClean="0"/>
              <a:t>ENCORE </a:t>
            </a:r>
            <a:r>
              <a:rPr lang="en-US" sz="1600" dirty="0"/>
              <a:t>application: https://github.com/delosh653/ENCORE</a:t>
            </a:r>
          </a:p>
        </p:txBody>
      </p:sp>
      <p:pic>
        <p:nvPicPr>
          <p:cNvPr id="5" name="Picture 2" descr="C:\Users\delosh\Box Sync\ECHOpaper\Paper Images\Representative_Curves.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71056"/>
          <a:stretch/>
        </p:blipFill>
        <p:spPr bwMode="auto">
          <a:xfrm>
            <a:off x="9876560" y="4646865"/>
            <a:ext cx="2179976" cy="12128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delosh\Box Sync\ECHOpaper\Paper Images\Representative_Curves.png"/>
          <p:cNvPicPr>
            <a:picLocks noChangeAspect="1" noChangeArrowheads="1"/>
          </p:cNvPicPr>
          <p:nvPr/>
        </p:nvPicPr>
        <p:blipFill rotWithShape="1">
          <a:blip r:embed="rId3">
            <a:extLst>
              <a:ext uri="{28A0092B-C50C-407E-A947-70E740481C1C}">
                <a14:useLocalDpi xmlns:a14="http://schemas.microsoft.com/office/drawing/2010/main" val="0"/>
              </a:ext>
            </a:extLst>
          </a:blip>
          <a:srcRect t="66496" r="50000" b="4267"/>
          <a:stretch/>
        </p:blipFill>
        <p:spPr bwMode="auto">
          <a:xfrm>
            <a:off x="8808343" y="3144407"/>
            <a:ext cx="2158205" cy="12128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978212" y="4317381"/>
            <a:ext cx="1818466" cy="369332"/>
          </a:xfrm>
          <a:prstGeom prst="rect">
            <a:avLst/>
          </a:prstGeom>
          <a:noFill/>
        </p:spPr>
        <p:txBody>
          <a:bodyPr wrap="square" rtlCol="0">
            <a:spAutoFit/>
          </a:bodyPr>
          <a:lstStyle/>
          <a:p>
            <a:pPr algn="ctr">
              <a:defRPr/>
            </a:pPr>
            <a:r>
              <a:rPr lang="en-US" dirty="0" smtClean="0">
                <a:solidFill>
                  <a:srgbClr val="000000"/>
                </a:solidFill>
                <a:latin typeface="Gill Sans MT"/>
              </a:rPr>
              <a:t>Harmonic</a:t>
            </a:r>
            <a:endParaRPr lang="en-US" dirty="0">
              <a:solidFill>
                <a:srgbClr val="000000"/>
              </a:solidFill>
              <a:latin typeface="Gill Sans MT"/>
            </a:endParaRPr>
          </a:p>
        </p:txBody>
      </p:sp>
      <p:sp>
        <p:nvSpPr>
          <p:cNvPr id="8" name="TextBox 7"/>
          <p:cNvSpPr txBox="1"/>
          <p:nvPr/>
        </p:nvSpPr>
        <p:spPr>
          <a:xfrm>
            <a:off x="10057315" y="5830790"/>
            <a:ext cx="1818466" cy="369332"/>
          </a:xfrm>
          <a:prstGeom prst="rect">
            <a:avLst/>
          </a:prstGeom>
          <a:noFill/>
        </p:spPr>
        <p:txBody>
          <a:bodyPr wrap="square" rtlCol="0">
            <a:spAutoFit/>
          </a:bodyPr>
          <a:lstStyle/>
          <a:p>
            <a:pPr algn="ctr">
              <a:defRPr/>
            </a:pPr>
            <a:r>
              <a:rPr lang="en-US" dirty="0" smtClean="0">
                <a:solidFill>
                  <a:srgbClr val="000000"/>
                </a:solidFill>
                <a:latin typeface="Gill Sans MT"/>
              </a:rPr>
              <a:t>Damped</a:t>
            </a:r>
            <a:endParaRPr lang="en-US" dirty="0">
              <a:solidFill>
                <a:srgbClr val="000000"/>
              </a:solidFill>
              <a:latin typeface="Gill Sans MT"/>
            </a:endParaRPr>
          </a:p>
        </p:txBody>
      </p:sp>
      <p:pic>
        <p:nvPicPr>
          <p:cNvPr id="9" name="Picture 8" descr="C:\Users\delosh\Box Sync\ECHOpaper\Paper Images\Representative_Curv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07" r="60039" b="6270"/>
          <a:stretch/>
        </p:blipFill>
        <p:spPr bwMode="auto">
          <a:xfrm>
            <a:off x="7975603" y="4652834"/>
            <a:ext cx="1870531" cy="1227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035449" y="5830790"/>
            <a:ext cx="1818466" cy="369332"/>
          </a:xfrm>
          <a:prstGeom prst="rect">
            <a:avLst/>
          </a:prstGeom>
          <a:noFill/>
        </p:spPr>
        <p:txBody>
          <a:bodyPr wrap="square" rtlCol="0">
            <a:spAutoFit/>
          </a:bodyPr>
          <a:lstStyle/>
          <a:p>
            <a:pPr algn="ctr">
              <a:defRPr/>
            </a:pPr>
            <a:r>
              <a:rPr lang="en-US" dirty="0" smtClean="0">
                <a:solidFill>
                  <a:srgbClr val="000000"/>
                </a:solidFill>
                <a:latin typeface="Gill Sans MT"/>
              </a:rPr>
              <a:t>Forced</a:t>
            </a:r>
            <a:endParaRPr lang="en-US" dirty="0">
              <a:solidFill>
                <a:srgbClr val="000000"/>
              </a:solidFill>
              <a:latin typeface="Gill Sans MT"/>
            </a:endParaRPr>
          </a:p>
        </p:txBody>
      </p:sp>
      <p:pic>
        <p:nvPicPr>
          <p:cNvPr id="11" name="Picture 10" descr="http://e.rpp-noticias.io/medium/2015/12/15/071107_4622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3729" y="3395864"/>
            <a:ext cx="1661793" cy="9349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circadian"/>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4625" y="1313201"/>
            <a:ext cx="3924300" cy="1609725"/>
          </a:xfrm>
          <a:prstGeom prst="rect">
            <a:avLst/>
          </a:prstGeom>
          <a:noFill/>
          <a:ln>
            <a:noFill/>
          </a:ln>
        </p:spPr>
      </p:pic>
      <p:sp>
        <p:nvSpPr>
          <p:cNvPr id="13" name="TextBox 12"/>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1714766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Shiny?</a:t>
            </a:r>
            <a:endParaRPr lang="en-US" dirty="0"/>
          </a:p>
        </p:txBody>
      </p:sp>
      <p:sp>
        <p:nvSpPr>
          <p:cNvPr id="3" name="Content Placeholder 2"/>
          <p:cNvSpPr>
            <a:spLocks noGrp="1"/>
          </p:cNvSpPr>
          <p:nvPr>
            <p:ph sz="quarter" idx="1"/>
          </p:nvPr>
        </p:nvSpPr>
        <p:spPr>
          <a:xfrm>
            <a:off x="609600" y="1219200"/>
            <a:ext cx="10972800" cy="762000"/>
          </a:xfrm>
        </p:spPr>
        <p:txBody>
          <a:bodyPr/>
          <a:lstStyle/>
          <a:p>
            <a:r>
              <a:rPr lang="en-US" dirty="0" smtClean="0"/>
              <a:t>Shiny lets users develop interactive web applications (apps) with only R</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8263" y="5758950"/>
            <a:ext cx="1083737" cy="1099050"/>
          </a:xfrm>
          <a:prstGeom prst="rect">
            <a:avLst/>
          </a:prstGeom>
        </p:spPr>
      </p:pic>
      <p:sp>
        <p:nvSpPr>
          <p:cNvPr id="7" name="TextBox 6"/>
          <p:cNvSpPr txBox="1"/>
          <p:nvPr/>
        </p:nvSpPr>
        <p:spPr>
          <a:xfrm>
            <a:off x="4842940" y="1531038"/>
            <a:ext cx="2150533" cy="646331"/>
          </a:xfrm>
          <a:prstGeom prst="rect">
            <a:avLst/>
          </a:prstGeom>
          <a:noFill/>
        </p:spPr>
        <p:txBody>
          <a:bodyPr wrap="square" rtlCol="0">
            <a:spAutoFit/>
          </a:bodyPr>
          <a:lstStyle/>
          <a:p>
            <a:pPr algn="ctr"/>
            <a:r>
              <a:rPr lang="en-US" sz="3600" dirty="0" err="1"/>
              <a:t>a</a:t>
            </a:r>
            <a:r>
              <a:rPr lang="en-US" sz="3600" dirty="0" err="1" smtClean="0"/>
              <a:t>pp.R</a:t>
            </a:r>
            <a:endParaRPr lang="en-US" sz="3600" dirty="0"/>
          </a:p>
        </p:txBody>
      </p:sp>
      <p:cxnSp>
        <p:nvCxnSpPr>
          <p:cNvPr id="9" name="Straight Arrow Connector 8"/>
          <p:cNvCxnSpPr/>
          <p:nvPr/>
        </p:nvCxnSpPr>
        <p:spPr>
          <a:xfrm flipH="1">
            <a:off x="2997200" y="2177369"/>
            <a:ext cx="2302940" cy="511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519337" y="2232337"/>
            <a:ext cx="2285996" cy="3711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98137" y="2657058"/>
            <a:ext cx="2150533" cy="646331"/>
          </a:xfrm>
          <a:prstGeom prst="rect">
            <a:avLst/>
          </a:prstGeom>
          <a:noFill/>
        </p:spPr>
        <p:txBody>
          <a:bodyPr wrap="square" rtlCol="0">
            <a:spAutoFit/>
          </a:bodyPr>
          <a:lstStyle/>
          <a:p>
            <a:pPr algn="ctr"/>
            <a:r>
              <a:rPr lang="en-US" sz="3600" dirty="0" err="1" smtClean="0"/>
              <a:t>ui</a:t>
            </a:r>
            <a:endParaRPr lang="en-US" sz="3600" dirty="0"/>
          </a:p>
        </p:txBody>
      </p:sp>
      <p:sp>
        <p:nvSpPr>
          <p:cNvPr id="14" name="TextBox 13"/>
          <p:cNvSpPr txBox="1"/>
          <p:nvPr/>
        </p:nvSpPr>
        <p:spPr>
          <a:xfrm>
            <a:off x="5604940" y="2540005"/>
            <a:ext cx="5689599" cy="646331"/>
          </a:xfrm>
          <a:prstGeom prst="rect">
            <a:avLst/>
          </a:prstGeom>
          <a:noFill/>
        </p:spPr>
        <p:txBody>
          <a:bodyPr wrap="square" rtlCol="0">
            <a:spAutoFit/>
          </a:bodyPr>
          <a:lstStyle/>
          <a:p>
            <a:pPr algn="ctr"/>
            <a:r>
              <a:rPr lang="en-US" sz="3600" dirty="0"/>
              <a:t>s</a:t>
            </a:r>
            <a:r>
              <a:rPr lang="en-US" sz="3600" dirty="0" smtClean="0"/>
              <a:t>erver(input, output, session)</a:t>
            </a:r>
            <a:endParaRPr lang="en-US" sz="3600" dirty="0"/>
          </a:p>
        </p:txBody>
      </p:sp>
      <p:sp>
        <p:nvSpPr>
          <p:cNvPr id="18" name="TextBox 17"/>
          <p:cNvSpPr txBox="1"/>
          <p:nvPr/>
        </p:nvSpPr>
        <p:spPr>
          <a:xfrm>
            <a:off x="3845990" y="3728115"/>
            <a:ext cx="4144432" cy="646331"/>
          </a:xfrm>
          <a:prstGeom prst="rect">
            <a:avLst/>
          </a:prstGeom>
          <a:noFill/>
        </p:spPr>
        <p:txBody>
          <a:bodyPr wrap="square" rtlCol="0">
            <a:spAutoFit/>
          </a:bodyPr>
          <a:lstStyle/>
          <a:p>
            <a:pPr algn="ctr"/>
            <a:r>
              <a:rPr lang="en-US" sz="3600" dirty="0" err="1" smtClean="0"/>
              <a:t>shinyApp</a:t>
            </a:r>
            <a:r>
              <a:rPr lang="en-US" sz="3600" dirty="0" smtClean="0"/>
              <a:t>(</a:t>
            </a:r>
            <a:r>
              <a:rPr lang="en-US" sz="3600" dirty="0" err="1" smtClean="0"/>
              <a:t>ui</a:t>
            </a:r>
            <a:r>
              <a:rPr lang="en-US" sz="3600" dirty="0" smtClean="0"/>
              <a:t>, server)</a:t>
            </a:r>
            <a:endParaRPr lang="en-US" sz="3600" dirty="0"/>
          </a:p>
        </p:txBody>
      </p:sp>
      <p:cxnSp>
        <p:nvCxnSpPr>
          <p:cNvPr id="25" name="Straight Arrow Connector 24"/>
          <p:cNvCxnSpPr/>
          <p:nvPr/>
        </p:nvCxnSpPr>
        <p:spPr>
          <a:xfrm>
            <a:off x="3073403" y="3318937"/>
            <a:ext cx="2285996" cy="3711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502393" y="3172919"/>
            <a:ext cx="2302940" cy="511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067" y="4742632"/>
            <a:ext cx="2196788" cy="1591187"/>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867" y="4739339"/>
            <a:ext cx="2201333" cy="1594479"/>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3842" y="4607317"/>
            <a:ext cx="2349621" cy="1701887"/>
          </a:xfrm>
          <a:prstGeom prst="rect">
            <a:avLst/>
          </a:prstGeom>
        </p:spPr>
      </p:pic>
      <p:cxnSp>
        <p:nvCxnSpPr>
          <p:cNvPr id="30" name="Straight Arrow Connector 29"/>
          <p:cNvCxnSpPr/>
          <p:nvPr/>
        </p:nvCxnSpPr>
        <p:spPr>
          <a:xfrm flipH="1">
            <a:off x="3145234" y="4374446"/>
            <a:ext cx="1460633" cy="255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8" idx="2"/>
          </p:cNvCxnSpPr>
          <p:nvPr/>
        </p:nvCxnSpPr>
        <p:spPr>
          <a:xfrm>
            <a:off x="5918206" y="4374446"/>
            <a:ext cx="0" cy="3626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993473" y="4283484"/>
            <a:ext cx="1354221" cy="2384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1204" y="6350751"/>
            <a:ext cx="6976523" cy="338554"/>
          </a:xfrm>
          <a:prstGeom prst="rect">
            <a:avLst/>
          </a:prstGeom>
          <a:noFill/>
        </p:spPr>
        <p:txBody>
          <a:bodyPr wrap="square" rtlCol="0">
            <a:spAutoFit/>
          </a:bodyPr>
          <a:lstStyle/>
          <a:p>
            <a:r>
              <a:rPr lang="en-US" sz="1600" dirty="0" smtClean="0"/>
              <a:t>Examples from </a:t>
            </a:r>
            <a:r>
              <a:rPr lang="en-US" sz="1600" dirty="0" err="1" smtClean="0"/>
              <a:t>RStudio</a:t>
            </a:r>
            <a:r>
              <a:rPr lang="en-US" sz="1600" dirty="0" smtClean="0"/>
              <a:t> Shiny Gallery: https://shiny.rstudio.com/gallery/ </a:t>
            </a:r>
            <a:endParaRPr lang="en-US" sz="1600" dirty="0"/>
          </a:p>
        </p:txBody>
      </p:sp>
    </p:spTree>
    <p:extLst>
      <p:ext uri="{BB962C8B-B14F-4D97-AF65-F5344CB8AC3E}">
        <p14:creationId xmlns:p14="http://schemas.microsoft.com/office/powerpoint/2010/main" val="36644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User Interface Development </a:t>
            </a:r>
            <a:endParaRPr lang="en-US" dirty="0"/>
          </a:p>
        </p:txBody>
      </p:sp>
      <p:sp>
        <p:nvSpPr>
          <p:cNvPr id="3" name="Content Placeholder 2"/>
          <p:cNvSpPr>
            <a:spLocks noGrp="1"/>
          </p:cNvSpPr>
          <p:nvPr>
            <p:ph sz="quarter" idx="1"/>
          </p:nvPr>
        </p:nvSpPr>
        <p:spPr>
          <a:xfrm>
            <a:off x="609600" y="1219200"/>
            <a:ext cx="10972800" cy="778933"/>
          </a:xfrm>
        </p:spPr>
        <p:txBody>
          <a:bodyPr/>
          <a:lstStyle/>
          <a:p>
            <a:r>
              <a:rPr lang="en-US" dirty="0" smtClean="0"/>
              <a:t>As always, we begin with what we want our user interfaces to look like:</a:t>
            </a:r>
            <a:endParaRPr lang="en-US" dirty="0"/>
          </a:p>
        </p:txBody>
      </p:sp>
      <p:sp>
        <p:nvSpPr>
          <p:cNvPr id="4" name="TextBox 3"/>
          <p:cNvSpPr txBox="1"/>
          <p:nvPr/>
        </p:nvSpPr>
        <p:spPr>
          <a:xfrm>
            <a:off x="2534253" y="1751167"/>
            <a:ext cx="7123494"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win_titles</a:t>
            </a:r>
            <a:r>
              <a:rPr lang="en-US" dirty="0" smtClean="0">
                <a:latin typeface="Courier New" panose="02070309020205020404" pitchFamily="49" charset="0"/>
                <a:cs typeface="Courier New" panose="02070309020205020404" pitchFamily="49" charset="0"/>
              </a:rPr>
              <a:t> &lt;- c("Controller", “Wall", “Floor")</a:t>
            </a:r>
          </a:p>
          <a:p>
            <a:r>
              <a:rPr lang="en-US" dirty="0" err="1">
                <a:latin typeface="Courier New" panose="02070309020205020404" pitchFamily="49" charset="0"/>
                <a:cs typeface="Courier New" panose="02070309020205020404" pitchFamily="49" charset="0"/>
              </a:rPr>
              <a:t>u</a:t>
            </a:r>
            <a:r>
              <a:rPr lang="en-US" dirty="0" err="1" smtClean="0">
                <a:latin typeface="Courier New" panose="02070309020205020404" pitchFamily="49" charset="0"/>
                <a:cs typeface="Courier New" panose="02070309020205020404" pitchFamily="49" charset="0"/>
              </a:rPr>
              <a:t>i_list</a:t>
            </a:r>
            <a:r>
              <a:rPr lang="en-US" dirty="0" smtClean="0">
                <a:latin typeface="Courier New" panose="02070309020205020404" pitchFamily="49" charset="0"/>
                <a:cs typeface="Courier New" panose="02070309020205020404" pitchFamily="49" charset="0"/>
              </a:rPr>
              <a:t> &lt;- list()</a:t>
            </a:r>
          </a:p>
        </p:txBody>
      </p:sp>
      <p:sp>
        <p:nvSpPr>
          <p:cNvPr id="5" name="TextBox 4"/>
          <p:cNvSpPr txBox="1"/>
          <p:nvPr/>
        </p:nvSpPr>
        <p:spPr>
          <a:xfrm>
            <a:off x="50799" y="2530100"/>
            <a:ext cx="7890927" cy="36933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ui_win</a:t>
            </a:r>
            <a:r>
              <a:rPr lang="en-US" dirty="0">
                <a:latin typeface="Courier New" panose="02070309020205020404" pitchFamily="49" charset="0"/>
                <a:cs typeface="Courier New" panose="02070309020205020404" pitchFamily="49" charset="0"/>
              </a:rPr>
              <a:t>[["Controller"]] &lt;- </a:t>
            </a:r>
            <a:r>
              <a:rPr lang="en-US" dirty="0" err="1">
                <a:latin typeface="Courier New" panose="02070309020205020404" pitchFamily="49" charset="0"/>
                <a:cs typeface="Courier New" panose="02070309020205020404" pitchFamily="49" charset="0"/>
              </a:rPr>
              <a:t>fluidPage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h2("Explore the function of circadian rhythms using the campfire!"),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sidebarLayout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sidebarPanel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selectInput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new_path</a:t>
            </a:r>
            <a:r>
              <a:rPr lang="en-US" dirty="0">
                <a:latin typeface="Courier New" panose="02070309020205020404" pitchFamily="49" charset="0"/>
                <a:cs typeface="Courier New" panose="02070309020205020404" pitchFamily="49" charset="0"/>
              </a:rPr>
              <a:t>", "Which GO Term would you like to examine?",</a:t>
            </a:r>
          </a:p>
          <a:p>
            <a:r>
              <a:rPr lang="en-US" dirty="0">
                <a:latin typeface="Courier New" panose="02070309020205020404" pitchFamily="49" charset="0"/>
                <a:cs typeface="Courier New" panose="02070309020205020404" pitchFamily="49" charset="0"/>
              </a:rPr>
              <a:t>        choices = c("metabolic process" = "GO:0008152</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mainPanel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6" name="TextBox 5"/>
          <p:cNvSpPr txBox="1"/>
          <p:nvPr/>
        </p:nvSpPr>
        <p:spPr>
          <a:xfrm>
            <a:off x="8009061" y="2530100"/>
            <a:ext cx="395161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ui_win</a:t>
            </a:r>
            <a:r>
              <a:rPr lang="en-US" dirty="0">
                <a:latin typeface="Courier New" panose="02070309020205020404" pitchFamily="49" charset="0"/>
                <a:cs typeface="Courier New" panose="02070309020205020404" pitchFamily="49" charset="0"/>
              </a:rPr>
              <a:t>[["Wall"]] &lt;- div(</a:t>
            </a:r>
          </a:p>
          <a:p>
            <a:r>
              <a:rPr lang="en-US" dirty="0">
                <a:latin typeface="Courier New" panose="02070309020205020404" pitchFamily="49" charset="0"/>
                <a:cs typeface="Courier New" panose="02070309020205020404" pitchFamily="49" charset="0"/>
              </a:rPr>
              <a:t>  d3Output("wall", height = "663px")</a:t>
            </a:r>
          </a:p>
          <a:p>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8009061" y="3776594"/>
            <a:ext cx="395161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ui_win</a:t>
            </a:r>
            <a:r>
              <a:rPr lang="en-US" dirty="0">
                <a:latin typeface="Courier New" panose="02070309020205020404" pitchFamily="49" charset="0"/>
                <a:cs typeface="Courier New" panose="02070309020205020404" pitchFamily="49" charset="0"/>
              </a:rPr>
              <a:t>[["Floor"]] &lt;- div(</a:t>
            </a:r>
          </a:p>
          <a:p>
            <a:r>
              <a:rPr lang="en-US" dirty="0">
                <a:latin typeface="Courier New" panose="02070309020205020404" pitchFamily="49" charset="0"/>
                <a:cs typeface="Courier New" panose="02070309020205020404" pitchFamily="49" charset="0"/>
              </a:rPr>
              <a:t>  d3Output("floor", height = "895px")</a:t>
            </a:r>
          </a:p>
          <a:p>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8" name="TextBox 7"/>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Tree>
    <p:extLst>
      <p:ext uri="{BB962C8B-B14F-4D97-AF65-F5344CB8AC3E}">
        <p14:creationId xmlns:p14="http://schemas.microsoft.com/office/powerpoint/2010/main" val="112264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Server Calculations and Output</a:t>
            </a:r>
            <a:endParaRPr lang="en-US" dirty="0"/>
          </a:p>
        </p:txBody>
      </p:sp>
      <p:pic>
        <p:nvPicPr>
          <p:cNvPr id="4" name="Picture 3"/>
          <p:cNvPicPr>
            <a:picLocks noChangeAspect="1"/>
          </p:cNvPicPr>
          <p:nvPr/>
        </p:nvPicPr>
        <p:blipFill>
          <a:blip r:embed="rId3"/>
          <a:stretch>
            <a:fillRect/>
          </a:stretch>
        </p:blipFill>
        <p:spPr>
          <a:xfrm>
            <a:off x="9503987" y="3876776"/>
            <a:ext cx="2497137" cy="2431923"/>
          </a:xfrm>
          <a:prstGeom prst="rect">
            <a:avLst/>
          </a:prstGeom>
        </p:spPr>
      </p:pic>
      <p:pic>
        <p:nvPicPr>
          <p:cNvPr id="5" name="Picture 4"/>
          <p:cNvPicPr>
            <a:picLocks noChangeAspect="1"/>
          </p:cNvPicPr>
          <p:nvPr/>
        </p:nvPicPr>
        <p:blipFill>
          <a:blip r:embed="rId4"/>
          <a:stretch>
            <a:fillRect/>
          </a:stretch>
        </p:blipFill>
        <p:spPr>
          <a:xfrm>
            <a:off x="6736821" y="4129362"/>
            <a:ext cx="2632075" cy="1821572"/>
          </a:xfrm>
          <a:prstGeom prst="rect">
            <a:avLst/>
          </a:prstGeom>
        </p:spPr>
      </p:pic>
      <p:sp>
        <p:nvSpPr>
          <p:cNvPr id="6" name="TextBox 5"/>
          <p:cNvSpPr txBox="1"/>
          <p:nvPr/>
        </p:nvSpPr>
        <p:spPr>
          <a:xfrm>
            <a:off x="-1" y="2007043"/>
            <a:ext cx="6601729" cy="31393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Courier New" panose="02070309020205020404" pitchFamily="49" charset="0"/>
                <a:cs typeface="Courier New" panose="02070309020205020404" pitchFamily="49" charset="0"/>
              </a:rPr>
              <a:t>s</a:t>
            </a:r>
            <a:r>
              <a:rPr lang="en-US" dirty="0" err="1" smtClean="0">
                <a:latin typeface="Courier New" panose="02070309020205020404" pitchFamily="49" charset="0"/>
                <a:cs typeface="Courier New" panose="02070309020205020404" pitchFamily="49" charset="0"/>
              </a:rPr>
              <a:t>erv_calc</a:t>
            </a:r>
            <a:r>
              <a:rPr lang="en-US" dirty="0" smtClean="0">
                <a:latin typeface="Courier New" panose="02070309020205020404" pitchFamily="49" charset="0"/>
                <a:cs typeface="Courier New" panose="02070309020205020404" pitchFamily="49" charset="0"/>
              </a:rPr>
              <a:t> &lt;- list()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serv_calc</a:t>
            </a:r>
            <a:r>
              <a:rPr lang="en-US" dirty="0">
                <a:latin typeface="Courier New" panose="02070309020205020404" pitchFamily="49" charset="0"/>
                <a:cs typeface="Courier New" panose="02070309020205020404" pitchFamily="49" charset="0"/>
              </a:rPr>
              <a:t>[[1]] &lt;- </a:t>
            </a:r>
            <a:r>
              <a:rPr lang="en-US" dirty="0" smtClean="0">
                <a:latin typeface="Courier New" panose="02070309020205020404" pitchFamily="49" charset="0"/>
                <a:cs typeface="Courier New" panose="02070309020205020404" pitchFamily="49" charset="0"/>
              </a:rPr>
              <a:t>function(</a:t>
            </a:r>
            <a:r>
              <a:rPr lang="en-US" dirty="0" err="1" smtClean="0">
                <a:latin typeface="Courier New" panose="02070309020205020404" pitchFamily="49" charset="0"/>
                <a:cs typeface="Courier New" panose="02070309020205020404" pitchFamily="49" charset="0"/>
              </a:rPr>
              <a:t>serverValues</a:t>
            </a:r>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sess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observeEvent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serverValues$new_path</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serv_calc</a:t>
            </a:r>
            <a:r>
              <a:rPr lang="en-US" dirty="0" smtClean="0">
                <a:latin typeface="Courier New" panose="02070309020205020404" pitchFamily="49" charset="0"/>
                <a:cs typeface="Courier New" panose="02070309020205020404" pitchFamily="49" charset="0"/>
              </a:rPr>
              <a:t>[[2]] </a:t>
            </a:r>
            <a:r>
              <a:rPr lang="en-US" dirty="0">
                <a:latin typeface="Courier New" panose="02070309020205020404" pitchFamily="49" charset="0"/>
                <a:cs typeface="Courier New" panose="02070309020205020404" pitchFamily="49" charset="0"/>
              </a:rPr>
              <a:t>&lt;- function(</a:t>
            </a:r>
            <a:r>
              <a:rPr lang="en-US" dirty="0" err="1">
                <a:latin typeface="Courier New" panose="02070309020205020404" pitchFamily="49" charset="0"/>
                <a:cs typeface="Courier New" panose="02070309020205020404" pitchFamily="49" charset="0"/>
              </a:rPr>
              <a:t>serverValues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sess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observeEvent</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serverValues</a:t>
            </a:r>
            <a:r>
              <a:rPr lang="en-US" dirty="0" err="1" smtClean="0">
                <a:latin typeface="Courier New" panose="02070309020205020404" pitchFamily="49" charset="0"/>
                <a:cs typeface="Courier New" panose="02070309020205020404" pitchFamily="49" charset="0"/>
              </a:rPr>
              <a:t>$dark</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serv_calc</a:t>
            </a:r>
            <a:r>
              <a:rPr lang="en-US" dirty="0" smtClean="0">
                <a:latin typeface="Courier New" panose="02070309020205020404" pitchFamily="49" charset="0"/>
                <a:cs typeface="Courier New" panose="02070309020205020404" pitchFamily="49" charset="0"/>
              </a:rPr>
              <a:t>[[3]] </a:t>
            </a:r>
            <a:r>
              <a:rPr lang="en-US" dirty="0">
                <a:latin typeface="Courier New" panose="02070309020205020404" pitchFamily="49" charset="0"/>
                <a:cs typeface="Courier New" panose="02070309020205020404" pitchFamily="49" charset="0"/>
              </a:rPr>
              <a:t>&lt;- function(</a:t>
            </a:r>
            <a:r>
              <a:rPr lang="en-US" dirty="0" err="1">
                <a:latin typeface="Courier New" panose="02070309020205020404" pitchFamily="49" charset="0"/>
                <a:cs typeface="Courier New" panose="02070309020205020404" pitchFamily="49" charset="0"/>
              </a:rPr>
              <a:t>serverValues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sess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observeEvent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serverValues$undark</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7162800" y="1958406"/>
            <a:ext cx="441960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 &lt;- list()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[[“wall"]] </a:t>
            </a:r>
            <a:r>
              <a:rPr lang="en-US" dirty="0">
                <a:latin typeface="Courier New" panose="02070309020205020404" pitchFamily="49" charset="0"/>
                <a:cs typeface="Courier New" panose="02070309020205020404" pitchFamily="49" charset="0"/>
              </a:rPr>
              <a:t>&lt;- </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function(</a:t>
            </a:r>
            <a:r>
              <a:rPr lang="en-US" dirty="0" err="1" smtClean="0">
                <a:latin typeface="Courier New" panose="02070309020205020404" pitchFamily="49" charset="0"/>
                <a:cs typeface="Courier New" panose="02070309020205020404" pitchFamily="49" charset="0"/>
              </a:rPr>
              <a:t>calc</a:t>
            </a:r>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[[“floor"]] &lt;- …</a:t>
            </a:r>
            <a:endParaRPr lang="en-US" dirty="0">
              <a:latin typeface="Courier New" panose="02070309020205020404" pitchFamily="49" charset="0"/>
              <a:cs typeface="Courier New" panose="02070309020205020404" pitchFamily="49" charset="0"/>
            </a:endParaRPr>
          </a:p>
        </p:txBody>
      </p:sp>
      <p:sp>
        <p:nvSpPr>
          <p:cNvPr id="8" name="TextBox 7"/>
          <p:cNvSpPr txBox="1"/>
          <p:nvPr/>
        </p:nvSpPr>
        <p:spPr>
          <a:xfrm>
            <a:off x="1261534" y="1368754"/>
            <a:ext cx="4019502" cy="523220"/>
          </a:xfrm>
          <a:prstGeom prst="rect">
            <a:avLst/>
          </a:prstGeom>
          <a:noFill/>
        </p:spPr>
        <p:txBody>
          <a:bodyPr wrap="square" rtlCol="0">
            <a:spAutoFit/>
          </a:bodyPr>
          <a:lstStyle/>
          <a:p>
            <a:pPr algn="ctr"/>
            <a:r>
              <a:rPr lang="en-US" sz="2800" dirty="0" smtClean="0"/>
              <a:t>Server Computation</a:t>
            </a:r>
            <a:endParaRPr lang="en-US" sz="2800" dirty="0"/>
          </a:p>
        </p:txBody>
      </p:sp>
      <p:sp>
        <p:nvSpPr>
          <p:cNvPr id="9" name="TextBox 8"/>
          <p:cNvSpPr txBox="1"/>
          <p:nvPr/>
        </p:nvSpPr>
        <p:spPr>
          <a:xfrm>
            <a:off x="7831667" y="1280626"/>
            <a:ext cx="3081866" cy="523220"/>
          </a:xfrm>
          <a:prstGeom prst="rect">
            <a:avLst/>
          </a:prstGeom>
          <a:noFill/>
        </p:spPr>
        <p:txBody>
          <a:bodyPr wrap="square" rtlCol="0">
            <a:spAutoFit/>
          </a:bodyPr>
          <a:lstStyle/>
          <a:p>
            <a:pPr algn="ctr"/>
            <a:r>
              <a:rPr lang="en-US" sz="2800" dirty="0" smtClean="0"/>
              <a:t>Server Outputs</a:t>
            </a:r>
            <a:endParaRPr lang="en-US" sz="2800" dirty="0"/>
          </a:p>
        </p:txBody>
      </p:sp>
      <p:cxnSp>
        <p:nvCxnSpPr>
          <p:cNvPr id="10" name="Straight Connector 9"/>
          <p:cNvCxnSpPr/>
          <p:nvPr/>
        </p:nvCxnSpPr>
        <p:spPr>
          <a:xfrm>
            <a:off x="6677929" y="1368754"/>
            <a:ext cx="0" cy="4680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40040" y="3527174"/>
            <a:ext cx="0" cy="5419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652760" y="3466214"/>
            <a:ext cx="0" cy="3800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
        <p:nvSpPr>
          <p:cNvPr id="15" name="TextBox 14"/>
          <p:cNvSpPr txBox="1"/>
          <p:nvPr/>
        </p:nvSpPr>
        <p:spPr>
          <a:xfrm>
            <a:off x="711204" y="6350751"/>
            <a:ext cx="6976523" cy="338554"/>
          </a:xfrm>
          <a:prstGeom prst="rect">
            <a:avLst/>
          </a:prstGeom>
          <a:noFill/>
        </p:spPr>
        <p:txBody>
          <a:bodyPr wrap="square" rtlCol="0">
            <a:spAutoFit/>
          </a:bodyPr>
          <a:lstStyle/>
          <a:p>
            <a:r>
              <a:rPr lang="en-US" sz="1600" dirty="0" smtClean="0"/>
              <a:t>Data from Hughes, et al. (2009)</a:t>
            </a:r>
            <a:endParaRPr lang="en-US" sz="1600" dirty="0"/>
          </a:p>
        </p:txBody>
      </p:sp>
    </p:spTree>
    <p:extLst>
      <p:ext uri="{BB962C8B-B14F-4D97-AF65-F5344CB8AC3E}">
        <p14:creationId xmlns:p14="http://schemas.microsoft.com/office/powerpoint/2010/main" val="38456830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 Result</a:t>
            </a:r>
            <a:endParaRPr lang="en-US" dirty="0"/>
          </a:p>
        </p:txBody>
      </p:sp>
      <p:sp>
        <p:nvSpPr>
          <p:cNvPr id="3" name="Content Placeholder 2"/>
          <p:cNvSpPr>
            <a:spLocks noGrp="1"/>
          </p:cNvSpPr>
          <p:nvPr>
            <p:ph sz="quarter" idx="1"/>
          </p:nvPr>
        </p:nvSpPr>
        <p:spPr/>
        <p:txBody>
          <a:bodyPr/>
          <a:lstStyle/>
          <a:p>
            <a:r>
              <a:rPr lang="en-US" dirty="0" smtClean="0"/>
              <a:t>Once we’ve gone through our workflow, we can see our example for the function “metabolic process” in the Campfire:</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6050" b="9136"/>
          <a:stretch/>
        </p:blipFill>
        <p:spPr>
          <a:xfrm>
            <a:off x="1286933" y="2231058"/>
            <a:ext cx="6192709" cy="347479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05651" y="2529227"/>
            <a:ext cx="3557884" cy="2668413"/>
          </a:xfrm>
          <a:prstGeom prst="rect">
            <a:avLst/>
          </a:prstGeom>
        </p:spPr>
      </p:pic>
      <p:sp>
        <p:nvSpPr>
          <p:cNvPr id="10" name="TextBox 9"/>
          <p:cNvSpPr txBox="1"/>
          <p:nvPr/>
        </p:nvSpPr>
        <p:spPr>
          <a:xfrm>
            <a:off x="2373536" y="5763027"/>
            <a:ext cx="4019502" cy="461665"/>
          </a:xfrm>
          <a:prstGeom prst="rect">
            <a:avLst/>
          </a:prstGeom>
          <a:noFill/>
        </p:spPr>
        <p:txBody>
          <a:bodyPr wrap="square" rtlCol="0">
            <a:spAutoFit/>
          </a:bodyPr>
          <a:lstStyle/>
          <a:p>
            <a:pPr algn="ctr"/>
            <a:r>
              <a:rPr lang="en-US" sz="2400" dirty="0" smtClean="0"/>
              <a:t>Full Campfire</a:t>
            </a:r>
            <a:endParaRPr lang="en-US" sz="2400" dirty="0"/>
          </a:p>
        </p:txBody>
      </p:sp>
      <p:sp>
        <p:nvSpPr>
          <p:cNvPr id="11" name="TextBox 10"/>
          <p:cNvSpPr txBox="1"/>
          <p:nvPr/>
        </p:nvSpPr>
        <p:spPr>
          <a:xfrm>
            <a:off x="7648925" y="5570393"/>
            <a:ext cx="3471335" cy="830997"/>
          </a:xfrm>
          <a:prstGeom prst="rect">
            <a:avLst/>
          </a:prstGeom>
          <a:noFill/>
        </p:spPr>
        <p:txBody>
          <a:bodyPr wrap="square" rtlCol="0">
            <a:spAutoFit/>
          </a:bodyPr>
          <a:lstStyle/>
          <a:p>
            <a:pPr algn="ctr"/>
            <a:r>
              <a:rPr lang="en-US" sz="2400" dirty="0" smtClean="0"/>
              <a:t>Hovering to see connections for </a:t>
            </a:r>
            <a:r>
              <a:rPr lang="en-US" sz="2400" i="1" dirty="0" smtClean="0"/>
              <a:t>Rps11</a:t>
            </a:r>
            <a:endParaRPr lang="en-US" sz="2400" i="1" dirty="0"/>
          </a:p>
        </p:txBody>
      </p:sp>
      <p:sp>
        <p:nvSpPr>
          <p:cNvPr id="12" name="TextBox 11"/>
          <p:cNvSpPr txBox="1"/>
          <p:nvPr/>
        </p:nvSpPr>
        <p:spPr>
          <a:xfrm>
            <a:off x="6756400" y="6319551"/>
            <a:ext cx="4826000" cy="584775"/>
          </a:xfrm>
          <a:prstGeom prst="rect">
            <a:avLst/>
          </a:prstGeom>
          <a:noFill/>
        </p:spPr>
        <p:txBody>
          <a:bodyPr wrap="square" rtlCol="0">
            <a:spAutoFit/>
          </a:bodyPr>
          <a:lstStyle/>
          <a:p>
            <a:pPr algn="r"/>
            <a:r>
              <a:rPr lang="en-US" sz="1600" dirty="0" smtClean="0"/>
              <a:t>Download scripts on </a:t>
            </a:r>
            <a:r>
              <a:rPr lang="en-US" sz="1600" dirty="0" err="1" smtClean="0"/>
              <a:t>Github</a:t>
            </a:r>
            <a:r>
              <a:rPr lang="en-US" sz="1600" dirty="0"/>
              <a:t>: https://github.com/delosh653/mwshiny-examples</a:t>
            </a:r>
            <a:endParaRPr lang="en-US" sz="1600" b="1" dirty="0"/>
          </a:p>
        </p:txBody>
      </p:sp>
      <p:sp>
        <p:nvSpPr>
          <p:cNvPr id="13" name="TextBox 12"/>
          <p:cNvSpPr txBox="1"/>
          <p:nvPr/>
        </p:nvSpPr>
        <p:spPr>
          <a:xfrm>
            <a:off x="711204" y="6350751"/>
            <a:ext cx="6976523" cy="338554"/>
          </a:xfrm>
          <a:prstGeom prst="rect">
            <a:avLst/>
          </a:prstGeom>
          <a:noFill/>
        </p:spPr>
        <p:txBody>
          <a:bodyPr wrap="square" rtlCol="0">
            <a:spAutoFit/>
          </a:bodyPr>
          <a:lstStyle/>
          <a:p>
            <a:r>
              <a:rPr lang="en-US" sz="1600" dirty="0" smtClean="0"/>
              <a:t>Data from Hughes, et al. (2009)</a:t>
            </a:r>
            <a:endParaRPr lang="en-US" sz="1600" dirty="0"/>
          </a:p>
        </p:txBody>
      </p:sp>
    </p:spTree>
    <p:extLst>
      <p:ext uri="{BB962C8B-B14F-4D97-AF65-F5344CB8AC3E}">
        <p14:creationId xmlns:p14="http://schemas.microsoft.com/office/powerpoint/2010/main" val="599568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Multi-Window Shiny (</a:t>
            </a:r>
            <a:r>
              <a:rPr lang="en-US" dirty="0" err="1" smtClean="0"/>
              <a:t>mwshiny</a:t>
            </a:r>
            <a:r>
              <a:rPr lang="en-US" dirty="0" smtClean="0"/>
              <a:t>)</a:t>
            </a:r>
            <a:endParaRPr lang="en-US" dirty="0"/>
          </a:p>
        </p:txBody>
      </p:sp>
      <p:sp>
        <p:nvSpPr>
          <p:cNvPr id="3" name="Content Placeholder 2"/>
          <p:cNvSpPr>
            <a:spLocks noGrp="1"/>
          </p:cNvSpPr>
          <p:nvPr>
            <p:ph sz="quarter" idx="1"/>
          </p:nvPr>
        </p:nvSpPr>
        <p:spPr>
          <a:xfrm>
            <a:off x="609600" y="1219200"/>
            <a:ext cx="7450667" cy="4937760"/>
          </a:xfrm>
        </p:spPr>
        <p:txBody>
          <a:bodyPr/>
          <a:lstStyle/>
          <a:p>
            <a:r>
              <a:rPr lang="en-US" dirty="0" err="1" smtClean="0"/>
              <a:t>mwshiny</a:t>
            </a:r>
            <a:r>
              <a:rPr lang="en-US" dirty="0" smtClean="0"/>
              <a:t> extends standard Shiny to have multiple windows</a:t>
            </a:r>
          </a:p>
          <a:p>
            <a:r>
              <a:rPr lang="en-US" dirty="0" err="1"/>
              <a:t>m</a:t>
            </a:r>
            <a:r>
              <a:rPr lang="en-US" dirty="0" err="1" smtClean="0"/>
              <a:t>wshiny</a:t>
            </a:r>
            <a:r>
              <a:rPr lang="en-US" dirty="0" smtClean="0"/>
              <a:t> requires a breaks down Shiny workflow further to increase clarity</a:t>
            </a:r>
          </a:p>
          <a:p>
            <a:r>
              <a:rPr lang="en-US" dirty="0" smtClean="0"/>
              <a:t>Presented </a:t>
            </a:r>
            <a:r>
              <a:rPr lang="en-US" dirty="0" err="1" smtClean="0"/>
              <a:t>mwshiny’s</a:t>
            </a:r>
            <a:r>
              <a:rPr lang="en-US" dirty="0" smtClean="0"/>
              <a:t> efficacy in three scenarios:</a:t>
            </a:r>
          </a:p>
          <a:p>
            <a:pPr marL="788663" lvl="1" indent="-514350">
              <a:buFont typeface="+mj-lt"/>
              <a:buAutoNum type="arabicPeriod"/>
            </a:pPr>
            <a:r>
              <a:rPr lang="en-US" dirty="0" smtClean="0"/>
              <a:t>Multi-monitor systems (U.S. Population Dynamics)</a:t>
            </a:r>
          </a:p>
          <a:p>
            <a:pPr marL="788663" lvl="1" indent="-514350">
              <a:buFont typeface="+mj-lt"/>
              <a:buAutoNum type="arabicPeriod"/>
            </a:pPr>
            <a:r>
              <a:rPr lang="en-US" dirty="0" smtClean="0"/>
              <a:t>Controller-driven monitor (Art Cultural Exploration)</a:t>
            </a:r>
          </a:p>
          <a:p>
            <a:pPr marL="788663" lvl="1" indent="-514350">
              <a:buFont typeface="+mj-lt"/>
              <a:buAutoNum type="arabicPeriod"/>
            </a:pPr>
            <a:r>
              <a:rPr lang="en-US" dirty="0" smtClean="0"/>
              <a:t>Alternative visualizations in the Campfire (Circadian Rhythm Function)</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371497" y="2562064"/>
            <a:ext cx="1512766" cy="151276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982107" y="2562064"/>
            <a:ext cx="1512766" cy="1512766"/>
          </a:xfrm>
          <a:prstGeom prst="rect">
            <a:avLst/>
          </a:prstGeom>
        </p:spPr>
      </p:pic>
      <p:pic>
        <p:nvPicPr>
          <p:cNvPr id="6" name="Picture 5"/>
          <p:cNvPicPr>
            <a:picLocks noChangeAspect="1"/>
          </p:cNvPicPr>
          <p:nvPr/>
        </p:nvPicPr>
        <p:blipFill>
          <a:blip r:embed="rId4"/>
          <a:stretch>
            <a:fillRect/>
          </a:stretch>
        </p:blipFill>
        <p:spPr>
          <a:xfrm>
            <a:off x="8428253" y="2881782"/>
            <a:ext cx="1399253" cy="703999"/>
          </a:xfrm>
          <a:prstGeom prst="rect">
            <a:avLst/>
          </a:prstGeom>
        </p:spPr>
      </p:pic>
      <p:pic>
        <p:nvPicPr>
          <p:cNvPr id="7" name="Picture 6"/>
          <p:cNvPicPr>
            <a:picLocks noChangeAspect="1"/>
          </p:cNvPicPr>
          <p:nvPr/>
        </p:nvPicPr>
        <p:blipFill>
          <a:blip r:embed="rId5"/>
          <a:stretch>
            <a:fillRect/>
          </a:stretch>
        </p:blipFill>
        <p:spPr>
          <a:xfrm>
            <a:off x="10034284" y="2870844"/>
            <a:ext cx="1408411" cy="71493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17202" y="4024975"/>
            <a:ext cx="676364" cy="956145"/>
          </a:xfrm>
          <a:prstGeom prst="rect">
            <a:avLst/>
          </a:prstGeom>
        </p:spPr>
      </p:pic>
      <p:pic>
        <p:nvPicPr>
          <p:cNvPr id="9" name="Picture 8"/>
          <p:cNvPicPr>
            <a:picLocks noChangeAspect="1"/>
          </p:cNvPicPr>
          <p:nvPr/>
        </p:nvPicPr>
        <p:blipFill>
          <a:blip r:embed="rId7"/>
          <a:stretch>
            <a:fillRect/>
          </a:stretch>
        </p:blipFill>
        <p:spPr>
          <a:xfrm>
            <a:off x="8442318" y="4113340"/>
            <a:ext cx="617382" cy="76165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1504" y="3912786"/>
            <a:ext cx="2004860" cy="1243248"/>
          </a:xfrm>
          <a:prstGeom prst="rect">
            <a:avLst/>
          </a:prstGeom>
        </p:spPr>
      </p:pic>
      <p:pic>
        <p:nvPicPr>
          <p:cNvPr id="11" name="Picture 10"/>
          <p:cNvPicPr>
            <a:picLocks noChangeAspect="1"/>
          </p:cNvPicPr>
          <p:nvPr/>
        </p:nvPicPr>
        <p:blipFill>
          <a:blip r:embed="rId9"/>
          <a:stretch>
            <a:fillRect/>
          </a:stretch>
        </p:blipFill>
        <p:spPr>
          <a:xfrm>
            <a:off x="9944116" y="4026791"/>
            <a:ext cx="1885770" cy="989920"/>
          </a:xfrm>
          <a:prstGeom prst="rect">
            <a:avLst/>
          </a:prstGeom>
        </p:spPr>
      </p:pic>
      <p:sp>
        <p:nvSpPr>
          <p:cNvPr id="16" name="TextBox 15"/>
          <p:cNvSpPr txBox="1"/>
          <p:nvPr/>
        </p:nvSpPr>
        <p:spPr>
          <a:xfrm>
            <a:off x="8417202" y="1235748"/>
            <a:ext cx="3300717" cy="369332"/>
          </a:xfrm>
          <a:prstGeom prst="rect">
            <a:avLst/>
          </a:prstGeom>
          <a:noFill/>
        </p:spPr>
        <p:txBody>
          <a:bodyPr wrap="square" rtlCol="0">
            <a:spAutoFit/>
          </a:bodyPr>
          <a:lstStyle/>
          <a:p>
            <a:pPr algn="ctr"/>
            <a:r>
              <a:rPr lang="en-US" b="1" dirty="0" smtClean="0"/>
              <a:t>User Interface Development</a:t>
            </a:r>
            <a:endParaRPr lang="en-US" b="1" dirty="0"/>
          </a:p>
        </p:txBody>
      </p:sp>
      <p:sp>
        <p:nvSpPr>
          <p:cNvPr id="17" name="TextBox 16"/>
          <p:cNvSpPr txBox="1"/>
          <p:nvPr/>
        </p:nvSpPr>
        <p:spPr>
          <a:xfrm>
            <a:off x="8535684" y="1739999"/>
            <a:ext cx="2929467" cy="369332"/>
          </a:xfrm>
          <a:prstGeom prst="rect">
            <a:avLst/>
          </a:prstGeom>
          <a:noFill/>
        </p:spPr>
        <p:txBody>
          <a:bodyPr wrap="square" rtlCol="0">
            <a:spAutoFit/>
          </a:bodyPr>
          <a:lstStyle/>
          <a:p>
            <a:pPr algn="ctr"/>
            <a:r>
              <a:rPr lang="en-US" b="1" dirty="0" smtClean="0"/>
              <a:t>Server Computation</a:t>
            </a:r>
            <a:endParaRPr lang="en-US" b="1" dirty="0"/>
          </a:p>
        </p:txBody>
      </p:sp>
      <p:sp>
        <p:nvSpPr>
          <p:cNvPr id="18" name="TextBox 17"/>
          <p:cNvSpPr txBox="1"/>
          <p:nvPr/>
        </p:nvSpPr>
        <p:spPr>
          <a:xfrm>
            <a:off x="8745234" y="2236309"/>
            <a:ext cx="2510365" cy="369332"/>
          </a:xfrm>
          <a:prstGeom prst="rect">
            <a:avLst/>
          </a:prstGeom>
          <a:noFill/>
        </p:spPr>
        <p:txBody>
          <a:bodyPr wrap="square" rtlCol="0">
            <a:spAutoFit/>
          </a:bodyPr>
          <a:lstStyle/>
          <a:p>
            <a:pPr algn="ctr"/>
            <a:r>
              <a:rPr lang="en-US" b="1" dirty="0" smtClean="0"/>
              <a:t>Server Output</a:t>
            </a:r>
            <a:endParaRPr lang="en-US" b="1" dirty="0"/>
          </a:p>
        </p:txBody>
      </p:sp>
      <p:cxnSp>
        <p:nvCxnSpPr>
          <p:cNvPr id="25" name="Straight Arrow Connector 24"/>
          <p:cNvCxnSpPr/>
          <p:nvPr/>
        </p:nvCxnSpPr>
        <p:spPr>
          <a:xfrm>
            <a:off x="9982107" y="1547999"/>
            <a:ext cx="0" cy="27777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999043" y="2055994"/>
            <a:ext cx="0" cy="27777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127432" y="4494165"/>
            <a:ext cx="733940" cy="88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10" cstate="print">
            <a:extLst>
              <a:ext uri="{28A0092B-C50C-407E-A947-70E740481C1C}">
                <a14:useLocalDpi xmlns:a14="http://schemas.microsoft.com/office/drawing/2010/main" val="0"/>
              </a:ext>
            </a:extLst>
          </a:blip>
          <a:srcRect t="20852" b="12302"/>
          <a:stretch/>
        </p:blipFill>
        <p:spPr>
          <a:xfrm>
            <a:off x="8868205" y="5156034"/>
            <a:ext cx="2363892" cy="1185143"/>
          </a:xfrm>
          <a:prstGeom prst="rect">
            <a:avLst/>
          </a:prstGeom>
        </p:spPr>
      </p:pic>
    </p:spTree>
    <p:extLst>
      <p:ext uri="{BB962C8B-B14F-4D97-AF65-F5344CB8AC3E}">
        <p14:creationId xmlns:p14="http://schemas.microsoft.com/office/powerpoint/2010/main" val="3668064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6" name="Content Placeholder 2"/>
          <p:cNvSpPr txBox="1">
            <a:spLocks/>
          </p:cNvSpPr>
          <p:nvPr/>
        </p:nvSpPr>
        <p:spPr>
          <a:xfrm>
            <a:off x="609599" y="1219199"/>
            <a:ext cx="7162801" cy="4089991"/>
          </a:xfrm>
          <a:prstGeom prst="rect">
            <a:avLst/>
          </a:prstGeom>
        </p:spPr>
        <p:txBody>
          <a:bodyPr vert="horz">
            <a:normAutofit/>
          </a:bodyPr>
          <a:lstStyle>
            <a:lvl1pPr marL="274313" indent="-274313"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26" indent="-274313"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39" indent="-228594" algn="l" rtl="0" eaLnBrk="1" latinLnBrk="0" hangingPunct="1">
              <a:spcBef>
                <a:spcPts val="500"/>
              </a:spcBef>
              <a:buClr>
                <a:schemeClr val="bg1">
                  <a:shade val="50000"/>
                </a:schemeClr>
              </a:buClr>
              <a:buSzPct val="76000"/>
              <a:buFont typeface="Wingdings 3"/>
              <a:buChar char=""/>
              <a:defRPr kumimoji="0" sz="2200" kern="1200">
                <a:solidFill>
                  <a:schemeClr val="tx1"/>
                </a:solidFill>
                <a:latin typeface="+mn-lt"/>
                <a:ea typeface="+mn-ea"/>
                <a:cs typeface="+mn-cs"/>
              </a:defRPr>
            </a:lvl3pPr>
            <a:lvl4pPr marL="1097253" indent="-228594"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566" indent="-228594"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879" indent="-182875"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54" indent="-182875"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30" indent="-182875"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05" indent="-182875"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Thank you!</a:t>
            </a:r>
          </a:p>
          <a:p>
            <a:pPr lvl="1"/>
            <a:r>
              <a:rPr lang="en-US" dirty="0" smtClean="0"/>
              <a:t>Hurley lab: Jennifer Hurley, Emily Collins, Meaghan Jankowski</a:t>
            </a:r>
          </a:p>
          <a:p>
            <a:pPr lvl="1"/>
            <a:r>
              <a:rPr lang="en-US" dirty="0" smtClean="0"/>
              <a:t>IDEA lab:  </a:t>
            </a:r>
            <a:r>
              <a:rPr lang="en-US" u="sng" dirty="0" smtClean="0"/>
              <a:t>Kristin Bennett</a:t>
            </a:r>
            <a:r>
              <a:rPr lang="en-US" dirty="0" smtClean="0"/>
              <a:t>, </a:t>
            </a:r>
            <a:r>
              <a:rPr lang="en-US" u="sng" dirty="0" smtClean="0"/>
              <a:t>John Erickson</a:t>
            </a:r>
          </a:p>
          <a:p>
            <a:r>
              <a:rPr lang="en-US" dirty="0" smtClean="0"/>
              <a:t>Support:</a:t>
            </a:r>
          </a:p>
          <a:p>
            <a:pPr lvl="1"/>
            <a:r>
              <a:rPr lang="en-US" dirty="0" smtClean="0"/>
              <a:t>National Science Foundation</a:t>
            </a:r>
          </a:p>
          <a:p>
            <a:pPr lvl="1"/>
            <a:r>
              <a:rPr lang="en-US" dirty="0" smtClean="0"/>
              <a:t>Rensselaer Polytechnic Institute </a:t>
            </a:r>
          </a:p>
          <a:p>
            <a:pPr lvl="1"/>
            <a:r>
              <a:rPr lang="en-US" dirty="0" smtClean="0"/>
              <a:t>National Institutes of Health</a:t>
            </a:r>
            <a:endParaRPr lang="en-US" dirty="0"/>
          </a:p>
        </p:txBody>
      </p:sp>
      <p:pic>
        <p:nvPicPr>
          <p:cNvPr id="7" name="Picture 2" descr="https://upload.wikimedia.org/wikipedia/commons/thumb/1/12/NSF.svg/2000px-NSF.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344" y="4900430"/>
            <a:ext cx="1315395" cy="1315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upload.wikimedia.org/wikipedia/en/thumb/4/4f/Rensselaer_at_Hartford_Seal.svg/1024px-Rensselaer_at_Hartford_Seal.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2107" y="4891562"/>
            <a:ext cx="1315395" cy="1315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www.nih.gov/sites/default/files/about-nih/nih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4093" y="4864054"/>
            <a:ext cx="1360640" cy="1360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ystery Ro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1781" y="2982888"/>
            <a:ext cx="3980619" cy="29854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118776" y="5980015"/>
            <a:ext cx="2532337" cy="261610"/>
          </a:xfrm>
          <a:prstGeom prst="rect">
            <a:avLst/>
          </a:prstGeom>
          <a:noFill/>
        </p:spPr>
        <p:txBody>
          <a:bodyPr wrap="square" rtlCol="0">
            <a:spAutoFit/>
          </a:bodyPr>
          <a:lstStyle/>
          <a:p>
            <a:pPr algn="r"/>
            <a:r>
              <a:rPr lang="en-US" sz="1100" dirty="0" smtClean="0"/>
              <a:t>The Hurley lab </a:t>
            </a:r>
            <a:r>
              <a:rPr lang="en-US" sz="1100" dirty="0" err="1" smtClean="0"/>
              <a:t>hangin</a:t>
            </a:r>
            <a:r>
              <a:rPr lang="en-US" sz="1100" dirty="0" smtClean="0"/>
              <a:t>’ out.</a:t>
            </a:r>
            <a:endParaRPr lang="en-US" sz="1100"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4806" y="1303864"/>
            <a:ext cx="1637284" cy="1637284"/>
          </a:xfrm>
          <a:prstGeom prst="rect">
            <a:avLst/>
          </a:prstGeom>
        </p:spPr>
      </p:pic>
      <p:pic>
        <p:nvPicPr>
          <p:cNvPr id="16" name="Picture 15"/>
          <p:cNvPicPr>
            <a:picLocks noChangeAspect="1"/>
          </p:cNvPicPr>
          <p:nvPr/>
        </p:nvPicPr>
        <p:blipFill>
          <a:blip r:embed="rId8"/>
          <a:stretch>
            <a:fillRect/>
          </a:stretch>
        </p:blipFill>
        <p:spPr>
          <a:xfrm>
            <a:off x="9863973" y="1303864"/>
            <a:ext cx="1500827" cy="1602825"/>
          </a:xfrm>
          <a:prstGeom prst="rect">
            <a:avLst/>
          </a:prstGeom>
          <a:ln>
            <a:solidFill>
              <a:schemeClr val="tx1"/>
            </a:solidFill>
          </a:ln>
        </p:spPr>
      </p:pic>
    </p:spTree>
    <p:extLst>
      <p:ext uri="{BB962C8B-B14F-4D97-AF65-F5344CB8AC3E}">
        <p14:creationId xmlns:p14="http://schemas.microsoft.com/office/powerpoint/2010/main" val="1298188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Problem: Shiny apps have only one window!</a:t>
            </a:r>
            <a:endParaRPr lang="en-US" dirty="0"/>
          </a:p>
        </p:txBody>
      </p:sp>
      <p:sp>
        <p:nvSpPr>
          <p:cNvPr id="3" name="Content Placeholder 2"/>
          <p:cNvSpPr>
            <a:spLocks noGrp="1"/>
          </p:cNvSpPr>
          <p:nvPr>
            <p:ph sz="quarter" idx="1"/>
          </p:nvPr>
        </p:nvSpPr>
        <p:spPr>
          <a:xfrm>
            <a:off x="609600" y="1219199"/>
            <a:ext cx="10972800" cy="5215467"/>
          </a:xfrm>
        </p:spPr>
        <p:txBody>
          <a:bodyPr>
            <a:normAutofit lnSpcReduction="10000"/>
          </a:bodyPr>
          <a:lstStyle/>
          <a:p>
            <a:r>
              <a:rPr lang="en-US" dirty="0" smtClean="0"/>
              <a:t>Shiny apps only span one window, and space is limited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You can alleviate this problem by adding separate tabs, but it’s difficult to compare outputs</a:t>
            </a:r>
            <a:endParaRPr lang="en-US" dirty="0"/>
          </a:p>
        </p:txBody>
      </p:sp>
      <p:pic>
        <p:nvPicPr>
          <p:cNvPr id="6" name="Picture 5"/>
          <p:cNvPicPr>
            <a:picLocks noChangeAspect="1"/>
          </p:cNvPicPr>
          <p:nvPr/>
        </p:nvPicPr>
        <p:blipFill>
          <a:blip r:embed="rId3"/>
          <a:stretch>
            <a:fillRect/>
          </a:stretch>
        </p:blipFill>
        <p:spPr>
          <a:xfrm>
            <a:off x="3063529" y="1705233"/>
            <a:ext cx="6064941" cy="3679567"/>
          </a:xfrm>
          <a:prstGeom prst="rect">
            <a:avLst/>
          </a:prstGeom>
        </p:spPr>
      </p:pic>
      <p:sp>
        <p:nvSpPr>
          <p:cNvPr id="7" name="Rectangle 6"/>
          <p:cNvSpPr/>
          <p:nvPr/>
        </p:nvSpPr>
        <p:spPr>
          <a:xfrm>
            <a:off x="2961929" y="1629034"/>
            <a:ext cx="2304337" cy="43683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744133" y="1845733"/>
            <a:ext cx="1217796"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1204" y="6350751"/>
            <a:ext cx="6976523" cy="338554"/>
          </a:xfrm>
          <a:prstGeom prst="rect">
            <a:avLst/>
          </a:prstGeom>
          <a:noFill/>
        </p:spPr>
        <p:txBody>
          <a:bodyPr wrap="square" rtlCol="0">
            <a:spAutoFit/>
          </a:bodyPr>
          <a:lstStyle/>
          <a:p>
            <a:r>
              <a:rPr lang="en-US" sz="1600" dirty="0" smtClean="0"/>
              <a:t>Examples from </a:t>
            </a:r>
            <a:r>
              <a:rPr lang="en-US" sz="1600" dirty="0" err="1" smtClean="0"/>
              <a:t>RStudio</a:t>
            </a:r>
            <a:r>
              <a:rPr lang="en-US" sz="1600" dirty="0" smtClean="0"/>
              <a:t> Shiny Gallery: https://shiny.rstudio.com/gallery/ </a:t>
            </a:r>
            <a:endParaRPr lang="en-US" sz="1600" dirty="0"/>
          </a:p>
        </p:txBody>
      </p:sp>
    </p:spTree>
    <p:extLst>
      <p:ext uri="{BB962C8B-B14F-4D97-AF65-F5344CB8AC3E}">
        <p14:creationId xmlns:p14="http://schemas.microsoft.com/office/powerpoint/2010/main" val="9570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Live In a Multi-Monitor World</a:t>
            </a:r>
            <a:endParaRPr lang="en-US" dirty="0"/>
          </a:p>
        </p:txBody>
      </p:sp>
      <p:pic>
        <p:nvPicPr>
          <p:cNvPr id="4" name="Picture 3"/>
          <p:cNvPicPr>
            <a:picLocks noChangeAspect="1"/>
          </p:cNvPicPr>
          <p:nvPr/>
        </p:nvPicPr>
        <p:blipFill>
          <a:blip r:embed="rId3"/>
          <a:stretch>
            <a:fillRect/>
          </a:stretch>
        </p:blipFill>
        <p:spPr>
          <a:xfrm>
            <a:off x="186274" y="2046291"/>
            <a:ext cx="2605284" cy="2605284"/>
          </a:xfrm>
          <a:prstGeom prst="rect">
            <a:avLst/>
          </a:prstGeom>
        </p:spPr>
      </p:pic>
      <p:pic>
        <p:nvPicPr>
          <p:cNvPr id="5" name="Picture 4"/>
          <p:cNvPicPr>
            <a:picLocks noChangeAspect="1"/>
          </p:cNvPicPr>
          <p:nvPr/>
        </p:nvPicPr>
        <p:blipFill>
          <a:blip r:embed="rId3"/>
          <a:stretch>
            <a:fillRect/>
          </a:stretch>
        </p:blipFill>
        <p:spPr>
          <a:xfrm>
            <a:off x="2999657" y="2046291"/>
            <a:ext cx="2605284" cy="2605284"/>
          </a:xfrm>
          <a:prstGeom prst="rect">
            <a:avLst/>
          </a:prstGeom>
        </p:spPr>
      </p:pic>
      <p:sp>
        <p:nvSpPr>
          <p:cNvPr id="6" name="TextBox 5"/>
          <p:cNvSpPr txBox="1"/>
          <p:nvPr/>
        </p:nvSpPr>
        <p:spPr>
          <a:xfrm>
            <a:off x="863608" y="4487338"/>
            <a:ext cx="4064000" cy="1077218"/>
          </a:xfrm>
          <a:prstGeom prst="rect">
            <a:avLst/>
          </a:prstGeom>
          <a:noFill/>
        </p:spPr>
        <p:txBody>
          <a:bodyPr wrap="square" rtlCol="0">
            <a:spAutoFit/>
          </a:bodyPr>
          <a:lstStyle/>
          <a:p>
            <a:pPr algn="ctr"/>
            <a:r>
              <a:rPr lang="en-US" sz="3200" dirty="0" smtClean="0"/>
              <a:t>Multiple Monitors at a Workstation</a:t>
            </a:r>
            <a:endParaRPr lang="en-US" sz="32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387" y="3525505"/>
            <a:ext cx="952283" cy="1346199"/>
          </a:xfrm>
          <a:prstGeom prst="rect">
            <a:avLst/>
          </a:prstGeom>
        </p:spPr>
      </p:pic>
      <p:sp>
        <p:nvSpPr>
          <p:cNvPr id="10" name="TextBox 9"/>
          <p:cNvSpPr txBox="1"/>
          <p:nvPr/>
        </p:nvSpPr>
        <p:spPr>
          <a:xfrm>
            <a:off x="6867525" y="5093679"/>
            <a:ext cx="4064000" cy="1077218"/>
          </a:xfrm>
          <a:prstGeom prst="rect">
            <a:avLst/>
          </a:prstGeom>
          <a:noFill/>
        </p:spPr>
        <p:txBody>
          <a:bodyPr wrap="square" rtlCol="0">
            <a:spAutoFit/>
          </a:bodyPr>
          <a:lstStyle/>
          <a:p>
            <a:pPr algn="ctr"/>
            <a:r>
              <a:rPr lang="en-US" sz="3200" dirty="0" smtClean="0"/>
              <a:t>Controller Driving External Monitor</a:t>
            </a:r>
            <a:endParaRPr lang="en-US" sz="3200" dirty="0"/>
          </a:p>
        </p:txBody>
      </p:sp>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8130117" y="1143000"/>
            <a:ext cx="4248150" cy="3257550"/>
          </a:xfrm>
          <a:prstGeom prst="rect">
            <a:avLst/>
          </a:prstGeom>
        </p:spPr>
      </p:pic>
      <p:cxnSp>
        <p:nvCxnSpPr>
          <p:cNvPr id="14" name="Straight Arrow Connector 13"/>
          <p:cNvCxnSpPr/>
          <p:nvPr/>
        </p:nvCxnSpPr>
        <p:spPr>
          <a:xfrm flipV="1">
            <a:off x="7589307" y="3525505"/>
            <a:ext cx="1081618" cy="4005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1335" y="1354668"/>
            <a:ext cx="0" cy="46807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798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mwshiny</a:t>
            </a:r>
            <a:r>
              <a:rPr lang="en-US" dirty="0" smtClean="0"/>
              <a:t>: Multi-Window Shiny</a:t>
            </a:r>
            <a:endParaRPr lang="en-US" dirty="0"/>
          </a:p>
        </p:txBody>
      </p:sp>
      <p:sp>
        <p:nvSpPr>
          <p:cNvPr id="3" name="Content Placeholder 2"/>
          <p:cNvSpPr>
            <a:spLocks noGrp="1"/>
          </p:cNvSpPr>
          <p:nvPr>
            <p:ph sz="quarter" idx="1"/>
          </p:nvPr>
        </p:nvSpPr>
        <p:spPr>
          <a:xfrm>
            <a:off x="609600" y="1219200"/>
            <a:ext cx="10972800" cy="3657600"/>
          </a:xfrm>
        </p:spPr>
        <p:txBody>
          <a:bodyPr>
            <a:normAutofit/>
          </a:bodyPr>
          <a:lstStyle/>
          <a:p>
            <a:r>
              <a:rPr lang="en-US" dirty="0" err="1" smtClean="0"/>
              <a:t>mwshiny</a:t>
            </a:r>
            <a:r>
              <a:rPr lang="en-US" dirty="0" smtClean="0"/>
              <a:t> extends Shiny across multiple separate windows</a:t>
            </a:r>
          </a:p>
          <a:p>
            <a:r>
              <a:rPr lang="en-US" dirty="0" smtClean="0"/>
              <a:t>Uses </a:t>
            </a:r>
            <a:r>
              <a:rPr lang="en-US" dirty="0" err="1" smtClean="0"/>
              <a:t>Shiny’s</a:t>
            </a:r>
            <a:r>
              <a:rPr lang="en-US" dirty="0" smtClean="0"/>
              <a:t> syntax and conventions, so not much additionally to learn</a:t>
            </a:r>
          </a:p>
          <a:p>
            <a:endParaRPr lang="en-US" dirty="0"/>
          </a:p>
          <a:p>
            <a:endParaRPr lang="en-US" dirty="0" smtClean="0"/>
          </a:p>
          <a:p>
            <a:endParaRPr lang="en-US" dirty="0" smtClean="0"/>
          </a:p>
          <a:p>
            <a:endParaRPr lang="en-US" dirty="0"/>
          </a:p>
          <a:p>
            <a:r>
              <a:rPr lang="en-US" dirty="0" err="1" smtClean="0"/>
              <a:t>mwshiny</a:t>
            </a:r>
            <a:r>
              <a:rPr lang="en-US" dirty="0" smtClean="0"/>
              <a:t> does this by breaking app development into an easy workflow:</a:t>
            </a:r>
            <a:endParaRPr lang="en-US" dirty="0"/>
          </a:p>
        </p:txBody>
      </p:sp>
      <p:sp>
        <p:nvSpPr>
          <p:cNvPr id="4" name="TextBox 3"/>
          <p:cNvSpPr txBox="1"/>
          <p:nvPr/>
        </p:nvSpPr>
        <p:spPr>
          <a:xfrm>
            <a:off x="745068" y="6353202"/>
            <a:ext cx="4826000" cy="338554"/>
          </a:xfrm>
          <a:prstGeom prst="rect">
            <a:avLst/>
          </a:prstGeom>
          <a:noFill/>
        </p:spPr>
        <p:txBody>
          <a:bodyPr wrap="square" rtlCol="0">
            <a:spAutoFit/>
          </a:bodyPr>
          <a:lstStyle/>
          <a:p>
            <a:r>
              <a:rPr lang="en-US" sz="1600" dirty="0" smtClean="0"/>
              <a:t>On CRAN as: </a:t>
            </a:r>
            <a:r>
              <a:rPr lang="en-US" sz="1600" b="1" dirty="0" err="1" smtClean="0"/>
              <a:t>mwshiny</a:t>
            </a:r>
            <a:endParaRPr lang="en-US" sz="1600" b="1"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3278296" y="1957963"/>
            <a:ext cx="2543384" cy="2543384"/>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946992" y="1957963"/>
            <a:ext cx="2543384" cy="2543384"/>
          </a:xfrm>
          <a:prstGeom prst="rect">
            <a:avLst/>
          </a:prstGeom>
        </p:spPr>
      </p:pic>
      <p:sp>
        <p:nvSpPr>
          <p:cNvPr id="8" name="TextBox 7"/>
          <p:cNvSpPr txBox="1"/>
          <p:nvPr/>
        </p:nvSpPr>
        <p:spPr>
          <a:xfrm>
            <a:off x="579968" y="4978400"/>
            <a:ext cx="2929467" cy="954107"/>
          </a:xfrm>
          <a:prstGeom prst="rect">
            <a:avLst/>
          </a:prstGeom>
          <a:noFill/>
        </p:spPr>
        <p:txBody>
          <a:bodyPr wrap="square" rtlCol="0">
            <a:spAutoFit/>
          </a:bodyPr>
          <a:lstStyle/>
          <a:p>
            <a:pPr algn="ctr"/>
            <a:r>
              <a:rPr lang="en-US" sz="2800" b="1" dirty="0" smtClean="0"/>
              <a:t>User Interface Development</a:t>
            </a:r>
            <a:endParaRPr lang="en-US" sz="2800" b="1" dirty="0"/>
          </a:p>
        </p:txBody>
      </p:sp>
      <p:sp>
        <p:nvSpPr>
          <p:cNvPr id="9" name="TextBox 8"/>
          <p:cNvSpPr txBox="1"/>
          <p:nvPr/>
        </p:nvSpPr>
        <p:spPr>
          <a:xfrm>
            <a:off x="4834464" y="4978400"/>
            <a:ext cx="2929467" cy="954107"/>
          </a:xfrm>
          <a:prstGeom prst="rect">
            <a:avLst/>
          </a:prstGeom>
          <a:noFill/>
        </p:spPr>
        <p:txBody>
          <a:bodyPr wrap="square" rtlCol="0">
            <a:spAutoFit/>
          </a:bodyPr>
          <a:lstStyle/>
          <a:p>
            <a:pPr algn="ctr"/>
            <a:r>
              <a:rPr lang="en-US" sz="2800" b="1" dirty="0" smtClean="0"/>
              <a:t>Server Computation</a:t>
            </a:r>
            <a:endParaRPr lang="en-US" sz="2800" b="1" dirty="0"/>
          </a:p>
        </p:txBody>
      </p:sp>
      <p:sp>
        <p:nvSpPr>
          <p:cNvPr id="10" name="TextBox 9"/>
          <p:cNvSpPr txBox="1"/>
          <p:nvPr/>
        </p:nvSpPr>
        <p:spPr>
          <a:xfrm>
            <a:off x="8936561" y="4978400"/>
            <a:ext cx="2510365" cy="954107"/>
          </a:xfrm>
          <a:prstGeom prst="rect">
            <a:avLst/>
          </a:prstGeom>
          <a:noFill/>
        </p:spPr>
        <p:txBody>
          <a:bodyPr wrap="square" rtlCol="0">
            <a:spAutoFit/>
          </a:bodyPr>
          <a:lstStyle/>
          <a:p>
            <a:pPr algn="ctr"/>
            <a:r>
              <a:rPr lang="en-US" sz="2800" b="1" dirty="0" smtClean="0"/>
              <a:t>Server Output</a:t>
            </a:r>
            <a:endParaRPr lang="en-US" sz="2800" b="1" dirty="0"/>
          </a:p>
        </p:txBody>
      </p:sp>
      <p:cxnSp>
        <p:nvCxnSpPr>
          <p:cNvPr id="12" name="Straight Arrow Connector 11"/>
          <p:cNvCxnSpPr/>
          <p:nvPr/>
        </p:nvCxnSpPr>
        <p:spPr>
          <a:xfrm>
            <a:off x="7653864" y="5455453"/>
            <a:ext cx="159173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403606" y="5455453"/>
            <a:ext cx="159173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r="15994"/>
          <a:stretch/>
        </p:blipFill>
        <p:spPr>
          <a:xfrm>
            <a:off x="3373126" y="2373415"/>
            <a:ext cx="2351425" cy="1408301"/>
          </a:xfrm>
          <a:prstGeom prst="rect">
            <a:avLst/>
          </a:prstGeom>
          <a:ln>
            <a:solidFill>
              <a:schemeClr val="tx1"/>
            </a:solidFill>
          </a:ln>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8622" y="2373415"/>
            <a:ext cx="2400124" cy="1408302"/>
          </a:xfrm>
          <a:prstGeom prst="rect">
            <a:avLst/>
          </a:prstGeom>
          <a:ln>
            <a:solidFill>
              <a:schemeClr val="tx1"/>
            </a:solidFill>
          </a:ln>
        </p:spPr>
      </p:pic>
    </p:spTree>
    <p:extLst>
      <p:ext uri="{BB962C8B-B14F-4D97-AF65-F5344CB8AC3E}">
        <p14:creationId xmlns:p14="http://schemas.microsoft.com/office/powerpoint/2010/main" val="61960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Mwshiny</a:t>
            </a:r>
            <a:r>
              <a:rPr lang="en-US" dirty="0" smtClean="0"/>
              <a:t>: User Interface Development</a:t>
            </a:r>
            <a:endParaRPr lang="en-US" dirty="0"/>
          </a:p>
        </p:txBody>
      </p:sp>
      <p:sp>
        <p:nvSpPr>
          <p:cNvPr id="3" name="Content Placeholder 2"/>
          <p:cNvSpPr>
            <a:spLocks noGrp="1"/>
          </p:cNvSpPr>
          <p:nvPr>
            <p:ph sz="quarter" idx="1"/>
          </p:nvPr>
        </p:nvSpPr>
        <p:spPr>
          <a:xfrm>
            <a:off x="609600" y="1219200"/>
            <a:ext cx="6891867" cy="2421467"/>
          </a:xfrm>
        </p:spPr>
        <p:txBody>
          <a:bodyPr>
            <a:normAutofit/>
          </a:bodyPr>
          <a:lstStyle/>
          <a:p>
            <a:r>
              <a:rPr lang="en-US" dirty="0" smtClean="0"/>
              <a:t>Specify each window with user interface arguments:</a:t>
            </a:r>
          </a:p>
          <a:p>
            <a:pPr lvl="1"/>
            <a:r>
              <a:rPr lang="en-US" dirty="0" smtClean="0"/>
              <a:t>Window titles (</a:t>
            </a:r>
            <a:r>
              <a:rPr lang="en-US" b="1" dirty="0" err="1" smtClean="0"/>
              <a:t>win_titles</a:t>
            </a:r>
            <a:r>
              <a:rPr lang="en-US" dirty="0" smtClean="0"/>
              <a:t>): a vector of strings</a:t>
            </a:r>
          </a:p>
          <a:p>
            <a:pPr lvl="1"/>
            <a:r>
              <a:rPr lang="en-US" dirty="0" smtClean="0"/>
              <a:t>User interfaces (</a:t>
            </a:r>
            <a:r>
              <a:rPr lang="en-US" b="1" dirty="0" err="1" smtClean="0"/>
              <a:t>ui_win</a:t>
            </a:r>
            <a:r>
              <a:rPr lang="en-US" dirty="0" smtClean="0"/>
              <a:t>): a list of traditional Shiny UIs corresponding to each title</a:t>
            </a:r>
            <a:endParaRPr lang="en-US" dirty="0"/>
          </a:p>
        </p:txBody>
      </p:sp>
      <p:sp>
        <p:nvSpPr>
          <p:cNvPr id="5" name="TextBox 4"/>
          <p:cNvSpPr txBox="1"/>
          <p:nvPr/>
        </p:nvSpPr>
        <p:spPr>
          <a:xfrm>
            <a:off x="1016000" y="4250261"/>
            <a:ext cx="5672667"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win_titles</a:t>
            </a:r>
            <a:r>
              <a:rPr lang="en-US" dirty="0" smtClean="0">
                <a:latin typeface="Courier New" panose="02070309020205020404" pitchFamily="49" charset="0"/>
                <a:cs typeface="Courier New" panose="02070309020205020404" pitchFamily="49" charset="0"/>
              </a:rPr>
              <a:t> &lt;- c("</a:t>
            </a:r>
            <a:r>
              <a:rPr lang="en-US" dirty="0" err="1" smtClean="0">
                <a:latin typeface="Courier New" panose="02070309020205020404" pitchFamily="49" charset="0"/>
                <a:cs typeface="Courier New" panose="02070309020205020404" pitchFamily="49" charset="0"/>
              </a:rPr>
              <a:t>Controller","Scatter</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ui_win</a:t>
            </a:r>
            <a:r>
              <a:rPr lang="en-US" dirty="0" smtClean="0">
                <a:latin typeface="Courier New" panose="02070309020205020404" pitchFamily="49" charset="0"/>
                <a:cs typeface="Courier New" panose="02070309020205020404" pitchFamily="49" charset="0"/>
              </a:rPr>
              <a:t> &lt;- list()</a:t>
            </a:r>
          </a:p>
          <a:p>
            <a:r>
              <a:rPr lang="en-US" dirty="0" err="1" smtClean="0">
                <a:latin typeface="Courier New" panose="02070309020205020404" pitchFamily="49" charset="0"/>
                <a:cs typeface="Courier New" panose="02070309020205020404" pitchFamily="49" charset="0"/>
              </a:rPr>
              <a:t>ui_win</a:t>
            </a:r>
            <a:r>
              <a:rPr lang="en-US" dirty="0" smtClean="0">
                <a:latin typeface="Courier New" panose="02070309020205020404" pitchFamily="49" charset="0"/>
                <a:cs typeface="Courier New" panose="02070309020205020404" pitchFamily="49" charset="0"/>
              </a:rPr>
              <a:t>[[1]] &lt;- </a:t>
            </a:r>
            <a:r>
              <a:rPr lang="en-US" dirty="0" err="1" smtClean="0">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 # controller</a:t>
            </a:r>
          </a:p>
          <a:p>
            <a:r>
              <a:rPr lang="en-US" dirty="0" err="1" smtClean="0">
                <a:latin typeface="Courier New" panose="02070309020205020404" pitchFamily="49" charset="0"/>
                <a:cs typeface="Courier New" panose="02070309020205020404" pitchFamily="49" charset="0"/>
              </a:rPr>
              <a:t>ui_win</a:t>
            </a:r>
            <a:r>
              <a:rPr lang="en-US" dirty="0" smtClean="0">
                <a:latin typeface="Courier New" panose="02070309020205020404" pitchFamily="49" charset="0"/>
                <a:cs typeface="Courier New" panose="02070309020205020404" pitchFamily="49" charset="0"/>
              </a:rPr>
              <a:t>[[2]] &lt;- </a:t>
            </a:r>
            <a:r>
              <a:rPr lang="en-US" dirty="0" err="1" smtClean="0">
                <a:latin typeface="Courier New" panose="02070309020205020404" pitchFamily="49" charset="0"/>
                <a:cs typeface="Courier New" panose="02070309020205020404" pitchFamily="49" charset="0"/>
              </a:rPr>
              <a:t>fluidPage</a:t>
            </a:r>
            <a:r>
              <a:rPr lang="en-US" dirty="0" smtClean="0">
                <a:latin typeface="Courier New" panose="02070309020205020404" pitchFamily="49" charset="0"/>
                <a:cs typeface="Courier New" panose="02070309020205020404" pitchFamily="49" charset="0"/>
              </a:rPr>
              <a:t>(…) # scatter</a:t>
            </a:r>
            <a:endParaRPr lang="en-US" dirty="0">
              <a:latin typeface="Courier New" panose="02070309020205020404" pitchFamily="49" charset="0"/>
              <a:cs typeface="Courier New" panose="02070309020205020404" pitchFamily="49" charset="0"/>
            </a:endParaRPr>
          </a:p>
        </p:txBody>
      </p:sp>
      <p:sp>
        <p:nvSpPr>
          <p:cNvPr id="10" name="TextBox 9"/>
          <p:cNvSpPr txBox="1"/>
          <p:nvPr/>
        </p:nvSpPr>
        <p:spPr>
          <a:xfrm>
            <a:off x="1016000" y="3640660"/>
            <a:ext cx="2556934" cy="584775"/>
          </a:xfrm>
          <a:prstGeom prst="rect">
            <a:avLst/>
          </a:prstGeom>
          <a:noFill/>
        </p:spPr>
        <p:txBody>
          <a:bodyPr wrap="square" rtlCol="0">
            <a:spAutoFit/>
          </a:bodyPr>
          <a:lstStyle/>
          <a:p>
            <a:r>
              <a:rPr lang="en-US" sz="3200" b="1" dirty="0" smtClean="0"/>
              <a:t>Example:</a:t>
            </a:r>
            <a:endParaRPr lang="en-US" sz="3200" b="1"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15994"/>
          <a:stretch/>
        </p:blipFill>
        <p:spPr>
          <a:xfrm>
            <a:off x="8575697" y="2962021"/>
            <a:ext cx="2684972" cy="1608067"/>
          </a:xfrm>
          <a:prstGeom prst="rect">
            <a:avLst/>
          </a:prstGeom>
          <a:ln>
            <a:solidFill>
              <a:schemeClr val="tx1"/>
            </a:solidFill>
          </a:ln>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5267" y="4682801"/>
            <a:ext cx="2740578" cy="1608068"/>
          </a:xfrm>
          <a:prstGeom prst="rect">
            <a:avLst/>
          </a:prstGeom>
          <a:ln>
            <a:solidFill>
              <a:schemeClr val="tx1"/>
            </a:solidFill>
          </a:ln>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9378" y="1229850"/>
            <a:ext cx="2725156" cy="1599018"/>
          </a:xfrm>
          <a:prstGeom prst="rect">
            <a:avLst/>
          </a:prstGeom>
          <a:ln>
            <a:solidFill>
              <a:schemeClr val="tx1"/>
            </a:solidFill>
          </a:ln>
        </p:spPr>
      </p:pic>
      <p:cxnSp>
        <p:nvCxnSpPr>
          <p:cNvPr id="14" name="Straight Arrow Connector 13"/>
          <p:cNvCxnSpPr/>
          <p:nvPr/>
        </p:nvCxnSpPr>
        <p:spPr>
          <a:xfrm flipV="1">
            <a:off x="6096000" y="2429933"/>
            <a:ext cx="2439267" cy="179550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712765" y="3773820"/>
            <a:ext cx="1822502" cy="142379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1"/>
          </p:cNvCxnSpPr>
          <p:nvPr/>
        </p:nvCxnSpPr>
        <p:spPr>
          <a:xfrm flipV="1">
            <a:off x="6721666" y="5486835"/>
            <a:ext cx="1813601" cy="747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wshiny</a:t>
            </a:r>
            <a:r>
              <a:rPr lang="en-US" dirty="0" smtClean="0"/>
              <a:t>: Server Calculations</a:t>
            </a:r>
            <a:endParaRPr lang="en-US" dirty="0"/>
          </a:p>
        </p:txBody>
      </p:sp>
      <p:sp>
        <p:nvSpPr>
          <p:cNvPr id="3" name="Content Placeholder 2"/>
          <p:cNvSpPr>
            <a:spLocks noGrp="1"/>
          </p:cNvSpPr>
          <p:nvPr>
            <p:ph sz="quarter" idx="1"/>
          </p:nvPr>
        </p:nvSpPr>
        <p:spPr>
          <a:xfrm>
            <a:off x="609600" y="1219200"/>
            <a:ext cx="10972800" cy="2607733"/>
          </a:xfrm>
        </p:spPr>
        <p:txBody>
          <a:bodyPr>
            <a:normAutofit/>
          </a:bodyPr>
          <a:lstStyle/>
          <a:p>
            <a:r>
              <a:rPr lang="en-US" dirty="0" smtClean="0"/>
              <a:t>Observe events and create variables for output to be rendered:</a:t>
            </a:r>
          </a:p>
          <a:p>
            <a:pPr lvl="1"/>
            <a:r>
              <a:rPr lang="en-US" dirty="0" smtClean="0"/>
              <a:t>Server calculations (</a:t>
            </a:r>
            <a:r>
              <a:rPr lang="en-US" dirty="0" err="1" smtClean="0"/>
              <a:t>serv_calc</a:t>
            </a:r>
            <a:r>
              <a:rPr lang="en-US" dirty="0" smtClean="0"/>
              <a:t>): a list of functions of the form function(</a:t>
            </a:r>
            <a:r>
              <a:rPr lang="en-US" dirty="0" err="1" smtClean="0"/>
              <a:t>calc</a:t>
            </a:r>
            <a:r>
              <a:rPr lang="en-US" dirty="0" smtClean="0"/>
              <a:t>, </a:t>
            </a:r>
            <a:r>
              <a:rPr lang="en-US" dirty="0" err="1" smtClean="0"/>
              <a:t>sess</a:t>
            </a:r>
            <a:r>
              <a:rPr lang="en-US" dirty="0" smtClean="0"/>
              <a:t>), where:</a:t>
            </a:r>
          </a:p>
          <a:p>
            <a:pPr lvl="2"/>
            <a:r>
              <a:rPr lang="en-US" u="sng" dirty="0" err="1"/>
              <a:t>c</a:t>
            </a:r>
            <a:r>
              <a:rPr lang="en-US" u="sng" dirty="0" err="1" smtClean="0"/>
              <a:t>alc</a:t>
            </a:r>
            <a:r>
              <a:rPr lang="en-US" dirty="0" smtClean="0"/>
              <a:t>: reactive variable that contains Shiny input variables, as well as a place to put calculated variables</a:t>
            </a:r>
          </a:p>
          <a:p>
            <a:pPr lvl="2"/>
            <a:r>
              <a:rPr lang="en-US" u="sng" dirty="0" err="1" smtClean="0"/>
              <a:t>sess</a:t>
            </a:r>
            <a:r>
              <a:rPr lang="en-US" dirty="0" smtClean="0"/>
              <a:t>: traditional Shiny server session variable</a:t>
            </a:r>
          </a:p>
        </p:txBody>
      </p:sp>
      <p:sp>
        <p:nvSpPr>
          <p:cNvPr id="4" name="TextBox 3"/>
          <p:cNvSpPr txBox="1"/>
          <p:nvPr/>
        </p:nvSpPr>
        <p:spPr>
          <a:xfrm>
            <a:off x="2810931" y="4250266"/>
            <a:ext cx="6096002"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serv_calc</a:t>
            </a:r>
            <a:r>
              <a:rPr lang="en-US" dirty="0" smtClean="0">
                <a:latin typeface="Courier New" panose="02070309020205020404" pitchFamily="49" charset="0"/>
                <a:cs typeface="Courier New" panose="02070309020205020404" pitchFamily="49" charset="0"/>
              </a:rPr>
              <a:t> &lt;- list()</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serv_calc</a:t>
            </a:r>
            <a:r>
              <a:rPr lang="en-US" dirty="0" smtClean="0">
                <a:latin typeface="Courier New" panose="02070309020205020404" pitchFamily="49" charset="0"/>
                <a:cs typeface="Courier New" panose="02070309020205020404" pitchFamily="49" charset="0"/>
              </a:rPr>
              <a:t>[[1]]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observeEvent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calc$go</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sub.df</a:t>
            </a:r>
            <a:r>
              <a:rPr lang="en-US" dirty="0" smtClean="0">
                <a:latin typeface="Courier New" panose="02070309020205020404" pitchFamily="49" charset="0"/>
                <a:cs typeface="Courier New" panose="02070309020205020404" pitchFamily="49" charset="0"/>
              </a:rPr>
              <a:t>"]] &lt;- </a:t>
            </a:r>
            <a:r>
              <a:rPr lang="en-US" dirty="0" err="1" smtClean="0">
                <a:latin typeface="Courier New" panose="02070309020205020404" pitchFamily="49" charset="0"/>
                <a:cs typeface="Courier New" panose="02070309020205020404" pitchFamily="49" charset="0"/>
              </a:rPr>
              <a:t>data.frame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calc$go</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TextBox 4"/>
          <p:cNvSpPr txBox="1"/>
          <p:nvPr/>
        </p:nvSpPr>
        <p:spPr>
          <a:xfrm>
            <a:off x="2810931" y="3640665"/>
            <a:ext cx="2556934" cy="584775"/>
          </a:xfrm>
          <a:prstGeom prst="rect">
            <a:avLst/>
          </a:prstGeom>
          <a:noFill/>
        </p:spPr>
        <p:txBody>
          <a:bodyPr wrap="square" rtlCol="0">
            <a:spAutoFit/>
          </a:bodyPr>
          <a:lstStyle/>
          <a:p>
            <a:r>
              <a:rPr lang="en-US" sz="3200" b="1" dirty="0" smtClean="0"/>
              <a:t>Example:</a:t>
            </a:r>
            <a:endParaRPr lang="en-US" sz="3200" b="1" dirty="0"/>
          </a:p>
        </p:txBody>
      </p:sp>
    </p:spTree>
    <p:extLst>
      <p:ext uri="{BB962C8B-B14F-4D97-AF65-F5344CB8AC3E}">
        <p14:creationId xmlns:p14="http://schemas.microsoft.com/office/powerpoint/2010/main" val="9174740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wshiny</a:t>
            </a:r>
            <a:r>
              <a:rPr lang="en-US" dirty="0" smtClean="0"/>
              <a:t>: Server Output</a:t>
            </a:r>
            <a:endParaRPr lang="en-US" dirty="0"/>
          </a:p>
        </p:txBody>
      </p:sp>
      <p:sp>
        <p:nvSpPr>
          <p:cNvPr id="3" name="Content Placeholder 2"/>
          <p:cNvSpPr>
            <a:spLocks noGrp="1"/>
          </p:cNvSpPr>
          <p:nvPr>
            <p:ph sz="quarter" idx="1"/>
          </p:nvPr>
        </p:nvSpPr>
        <p:spPr>
          <a:xfrm>
            <a:off x="609600" y="1219200"/>
            <a:ext cx="11091510" cy="4937760"/>
          </a:xfrm>
        </p:spPr>
        <p:txBody>
          <a:bodyPr/>
          <a:lstStyle/>
          <a:p>
            <a:r>
              <a:rPr lang="en-US" dirty="0" smtClean="0"/>
              <a:t>Render output based on input and calculated variables:</a:t>
            </a:r>
          </a:p>
          <a:p>
            <a:pPr lvl="1"/>
            <a:r>
              <a:rPr lang="en-US" dirty="0" smtClean="0"/>
              <a:t>Server output (</a:t>
            </a:r>
            <a:r>
              <a:rPr lang="en-US" dirty="0" err="1" smtClean="0"/>
              <a:t>serv_out</a:t>
            </a:r>
            <a:r>
              <a:rPr lang="en-US" dirty="0" smtClean="0"/>
              <a:t>): a named list of functions of the form function(</a:t>
            </a:r>
            <a:r>
              <a:rPr lang="en-US" dirty="0" err="1" smtClean="0"/>
              <a:t>calc</a:t>
            </a:r>
            <a:r>
              <a:rPr lang="en-US" dirty="0" smtClean="0"/>
              <a:t>, </a:t>
            </a:r>
            <a:r>
              <a:rPr lang="en-US" dirty="0" err="1" smtClean="0"/>
              <a:t>sess</a:t>
            </a:r>
            <a:r>
              <a:rPr lang="en-US" dirty="0" smtClean="0"/>
              <a:t>), which returns a render() result, and is named corresponding to the output ID</a:t>
            </a:r>
          </a:p>
          <a:p>
            <a:pPr lvl="1"/>
            <a:endParaRPr lang="en-US" dirty="0"/>
          </a:p>
          <a:p>
            <a:pPr lvl="1"/>
            <a:endParaRPr lang="en-US" dirty="0"/>
          </a:p>
        </p:txBody>
      </p:sp>
      <p:sp>
        <p:nvSpPr>
          <p:cNvPr id="4" name="TextBox 3"/>
          <p:cNvSpPr txBox="1"/>
          <p:nvPr/>
        </p:nvSpPr>
        <p:spPr>
          <a:xfrm>
            <a:off x="372536" y="3403602"/>
            <a:ext cx="7298269"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 &lt;- list()</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serv_out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iris_scatter</a:t>
            </a:r>
            <a:r>
              <a:rPr lang="en-US" dirty="0" smtClean="0">
                <a:latin typeface="Courier New" panose="02070309020205020404" pitchFamily="49" charset="0"/>
                <a:cs typeface="Courier New" panose="02070309020205020404" pitchFamily="49" charset="0"/>
              </a:rPr>
              <a:t>"]] &lt;- function(</a:t>
            </a:r>
            <a:r>
              <a:rPr lang="en-US" dirty="0" err="1" smtClean="0">
                <a:latin typeface="Courier New" panose="02070309020205020404" pitchFamily="49" charset="0"/>
                <a:cs typeface="Courier New" panose="02070309020205020404" pitchFamily="49" charset="0"/>
              </a:rPr>
              <a:t>calc</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sess</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renderPlot</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if (!</a:t>
            </a:r>
            <a:r>
              <a:rPr lang="en-US" dirty="0" err="1" smtClean="0">
                <a:latin typeface="Courier New" panose="02070309020205020404" pitchFamily="49" charset="0"/>
                <a:cs typeface="Courier New" panose="02070309020205020404" pitchFamily="49" charset="0"/>
              </a:rPr>
              <a:t>is.null</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calc$sub.df</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ggplot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calc$sub.df</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TextBox 4"/>
          <p:cNvSpPr txBox="1"/>
          <p:nvPr/>
        </p:nvSpPr>
        <p:spPr>
          <a:xfrm>
            <a:off x="372537" y="2794001"/>
            <a:ext cx="3061218" cy="584775"/>
          </a:xfrm>
          <a:prstGeom prst="rect">
            <a:avLst/>
          </a:prstGeom>
          <a:noFill/>
        </p:spPr>
        <p:txBody>
          <a:bodyPr wrap="square" rtlCol="0">
            <a:spAutoFit/>
          </a:bodyPr>
          <a:lstStyle/>
          <a:p>
            <a:r>
              <a:rPr lang="en-US" sz="3200" b="1" dirty="0" smtClean="0"/>
              <a:t>Example:</a:t>
            </a:r>
            <a:endParaRPr lang="en-US" sz="32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5203" y="3782114"/>
            <a:ext cx="3115907" cy="1828297"/>
          </a:xfrm>
          <a:prstGeom prst="rect">
            <a:avLst/>
          </a:prstGeom>
          <a:ln>
            <a:solidFill>
              <a:schemeClr val="tx1"/>
            </a:solidFill>
          </a:ln>
        </p:spPr>
      </p:pic>
      <p:cxnSp>
        <p:nvCxnSpPr>
          <p:cNvPr id="8" name="Straight Arrow Connector 7"/>
          <p:cNvCxnSpPr/>
          <p:nvPr/>
        </p:nvCxnSpPr>
        <p:spPr>
          <a:xfrm flipV="1">
            <a:off x="7738540" y="4673599"/>
            <a:ext cx="694263" cy="240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14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mwshiny</a:t>
            </a:r>
            <a:r>
              <a:rPr lang="en-US" dirty="0" smtClean="0"/>
              <a:t>: Breaking Down the Workflow</a:t>
            </a:r>
            <a:endParaRPr lang="en-US" dirty="0"/>
          </a:p>
        </p:txBody>
      </p:sp>
      <p:sp>
        <p:nvSpPr>
          <p:cNvPr id="3" name="Content Placeholder 2"/>
          <p:cNvSpPr>
            <a:spLocks noGrp="1"/>
          </p:cNvSpPr>
          <p:nvPr>
            <p:ph sz="quarter" idx="1"/>
          </p:nvPr>
        </p:nvSpPr>
        <p:spPr>
          <a:xfrm>
            <a:off x="609600" y="4301067"/>
            <a:ext cx="10972800" cy="1246292"/>
          </a:xfrm>
        </p:spPr>
        <p:txBody>
          <a:bodyPr/>
          <a:lstStyle/>
          <a:p>
            <a:r>
              <a:rPr lang="en-US" dirty="0" smtClean="0"/>
              <a:t>Separating server into computation and output clarifies workflow</a:t>
            </a:r>
          </a:p>
          <a:p>
            <a:r>
              <a:rPr lang="en-US" dirty="0" smtClean="0"/>
              <a:t>Enhanced by list and function structure of </a:t>
            </a:r>
            <a:r>
              <a:rPr lang="en-US" dirty="0" err="1" smtClean="0"/>
              <a:t>mwsApp</a:t>
            </a:r>
            <a:r>
              <a:rPr lang="en-US" dirty="0" smtClean="0"/>
              <a:t>() variables</a:t>
            </a:r>
            <a:endParaRPr lang="en-US" dirty="0"/>
          </a:p>
        </p:txBody>
      </p:sp>
      <p:sp>
        <p:nvSpPr>
          <p:cNvPr id="4" name="TextBox 3"/>
          <p:cNvSpPr txBox="1"/>
          <p:nvPr/>
        </p:nvSpPr>
        <p:spPr>
          <a:xfrm>
            <a:off x="732365" y="1879604"/>
            <a:ext cx="2929467" cy="954107"/>
          </a:xfrm>
          <a:prstGeom prst="rect">
            <a:avLst/>
          </a:prstGeom>
          <a:noFill/>
        </p:spPr>
        <p:txBody>
          <a:bodyPr wrap="square" rtlCol="0">
            <a:spAutoFit/>
          </a:bodyPr>
          <a:lstStyle/>
          <a:p>
            <a:pPr algn="ctr"/>
            <a:r>
              <a:rPr lang="en-US" sz="2800" b="1" dirty="0" smtClean="0"/>
              <a:t>User Interface Development</a:t>
            </a:r>
            <a:endParaRPr lang="en-US" sz="2800" b="1" dirty="0"/>
          </a:p>
        </p:txBody>
      </p:sp>
      <p:sp>
        <p:nvSpPr>
          <p:cNvPr id="5" name="TextBox 4"/>
          <p:cNvSpPr txBox="1"/>
          <p:nvPr/>
        </p:nvSpPr>
        <p:spPr>
          <a:xfrm>
            <a:off x="4986861" y="1879604"/>
            <a:ext cx="2929467" cy="954107"/>
          </a:xfrm>
          <a:prstGeom prst="rect">
            <a:avLst/>
          </a:prstGeom>
          <a:noFill/>
        </p:spPr>
        <p:txBody>
          <a:bodyPr wrap="square" rtlCol="0">
            <a:spAutoFit/>
          </a:bodyPr>
          <a:lstStyle/>
          <a:p>
            <a:pPr algn="ctr"/>
            <a:r>
              <a:rPr lang="en-US" sz="2800" b="1" dirty="0" smtClean="0"/>
              <a:t>Server Computation</a:t>
            </a:r>
            <a:endParaRPr lang="en-US" sz="2800" b="1" dirty="0"/>
          </a:p>
        </p:txBody>
      </p:sp>
      <p:sp>
        <p:nvSpPr>
          <p:cNvPr id="6" name="TextBox 5"/>
          <p:cNvSpPr txBox="1"/>
          <p:nvPr/>
        </p:nvSpPr>
        <p:spPr>
          <a:xfrm>
            <a:off x="9088958" y="1879604"/>
            <a:ext cx="2510365" cy="954107"/>
          </a:xfrm>
          <a:prstGeom prst="rect">
            <a:avLst/>
          </a:prstGeom>
          <a:noFill/>
        </p:spPr>
        <p:txBody>
          <a:bodyPr wrap="square" rtlCol="0">
            <a:spAutoFit/>
          </a:bodyPr>
          <a:lstStyle/>
          <a:p>
            <a:pPr algn="ctr"/>
            <a:r>
              <a:rPr lang="en-US" sz="2800" b="1" dirty="0" smtClean="0"/>
              <a:t>Server Output</a:t>
            </a:r>
            <a:endParaRPr lang="en-US" sz="2800" b="1" dirty="0"/>
          </a:p>
        </p:txBody>
      </p:sp>
      <p:cxnSp>
        <p:nvCxnSpPr>
          <p:cNvPr id="7" name="Straight Arrow Connector 6"/>
          <p:cNvCxnSpPr/>
          <p:nvPr/>
        </p:nvCxnSpPr>
        <p:spPr>
          <a:xfrm>
            <a:off x="7806261" y="2356657"/>
            <a:ext cx="159173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56003" y="2356657"/>
            <a:ext cx="1591733"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267" y="3327957"/>
            <a:ext cx="1207346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err="1" smtClean="0">
                <a:latin typeface="Courier New" panose="02070309020205020404" pitchFamily="49" charset="0"/>
                <a:cs typeface="Courier New" panose="02070309020205020404" pitchFamily="49" charset="0"/>
              </a:rPr>
              <a:t>mwsApp</a:t>
            </a:r>
            <a:r>
              <a:rPr lang="en-US" sz="2800" dirty="0" smtClean="0">
                <a:latin typeface="Courier New" panose="02070309020205020404" pitchFamily="49" charset="0"/>
                <a:cs typeface="Courier New" panose="02070309020205020404" pitchFamily="49" charset="0"/>
              </a:rPr>
              <a:t>(</a:t>
            </a:r>
            <a:r>
              <a:rPr lang="en-US" sz="2800" dirty="0" err="1" smtClean="0">
                <a:latin typeface="Courier New" panose="02070309020205020404" pitchFamily="49" charset="0"/>
                <a:cs typeface="Courier New" panose="02070309020205020404" pitchFamily="49" charset="0"/>
              </a:rPr>
              <a:t>win_titles</a:t>
            </a:r>
            <a:r>
              <a:rPr lang="en-US" sz="2800" dirty="0" smtClean="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ui_win</a:t>
            </a:r>
            <a:r>
              <a:rPr lang="en-US" sz="2800" dirty="0" smtClean="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serv_calc</a:t>
            </a:r>
            <a:r>
              <a:rPr lang="en-US" sz="2800" dirty="0" smtClean="0">
                <a:latin typeface="Courier New" panose="02070309020205020404" pitchFamily="49" charset="0"/>
                <a:cs typeface="Courier New" panose="02070309020205020404" pitchFamily="49" charset="0"/>
              </a:rPr>
              <a:t>, </a:t>
            </a:r>
            <a:r>
              <a:rPr lang="en-US" sz="2800" dirty="0" err="1" smtClean="0">
                <a:latin typeface="Courier New" panose="02070309020205020404" pitchFamily="49" charset="0"/>
                <a:cs typeface="Courier New" panose="02070309020205020404" pitchFamily="49" charset="0"/>
              </a:rPr>
              <a:t>serv_out</a:t>
            </a:r>
            <a:r>
              <a:rPr lang="en-US" sz="2800" dirty="0" smtClean="0">
                <a:latin typeface="Courier New" panose="02070309020205020404" pitchFamily="49" charset="0"/>
                <a:cs typeface="Courier New" panose="02070309020205020404" pitchFamily="49" charset="0"/>
              </a:rPr>
              <a:t>, depend)</a:t>
            </a:r>
            <a:endParaRPr lang="en-US" sz="2800" dirty="0">
              <a:latin typeface="Courier New" panose="02070309020205020404" pitchFamily="49" charset="0"/>
              <a:cs typeface="Courier New" panose="02070309020205020404" pitchFamily="49" charset="0"/>
            </a:endParaRPr>
          </a:p>
        </p:txBody>
      </p:sp>
      <p:sp>
        <p:nvSpPr>
          <p:cNvPr id="10" name="Right Brace 9"/>
          <p:cNvSpPr/>
          <p:nvPr/>
        </p:nvSpPr>
        <p:spPr>
          <a:xfrm rot="5400000">
            <a:off x="5768046" y="-2000373"/>
            <a:ext cx="461178" cy="10049923"/>
          </a:xfrm>
          <a:prstGeom prst="righ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49508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ircadian">
      <a:dk1>
        <a:srgbClr val="000000"/>
      </a:dk1>
      <a:lt1>
        <a:sysClr val="window" lastClr="FFFFFF"/>
      </a:lt1>
      <a:dk2>
        <a:srgbClr val="464653"/>
      </a:dk2>
      <a:lt2>
        <a:srgbClr val="F6F7E4"/>
      </a:lt2>
      <a:accent1>
        <a:srgbClr val="7D8524"/>
      </a:accent1>
      <a:accent2>
        <a:srgbClr val="BBC737"/>
      </a:accent2>
      <a:accent3>
        <a:srgbClr val="D2DA7A"/>
      </a:accent3>
      <a:accent4>
        <a:srgbClr val="FADA7A"/>
      </a:accent4>
      <a:accent5>
        <a:srgbClr val="E4E8AF"/>
      </a:accent5>
      <a:accent6>
        <a:srgbClr val="92D050"/>
      </a:accent6>
      <a:hlink>
        <a:srgbClr val="92D050"/>
      </a:hlink>
      <a:folHlink>
        <a:srgbClr val="92D05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3316</TotalTime>
  <Words>3998</Words>
  <Application>Microsoft Office PowerPoint</Application>
  <PresentationFormat>Widescreen</PresentationFormat>
  <Paragraphs>405</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Bookman Old Style</vt:lpstr>
      <vt:lpstr>Calibri</vt:lpstr>
      <vt:lpstr>Courier New</vt:lpstr>
      <vt:lpstr>Gill Sans MT</vt:lpstr>
      <vt:lpstr>Wingdings</vt:lpstr>
      <vt:lpstr>Wingdings 3</vt:lpstr>
      <vt:lpstr>Origin</vt:lpstr>
      <vt:lpstr>mwshiny: Connecting Shiny Across Multiple Windows</vt:lpstr>
      <vt:lpstr>What is Shiny?</vt:lpstr>
      <vt:lpstr>A Problem: Shiny apps have only one window!</vt:lpstr>
      <vt:lpstr>We Live In a Multi-Monitor World</vt:lpstr>
      <vt:lpstr>mwshiny: Multi-Window Shiny</vt:lpstr>
      <vt:lpstr>Mwshiny: User Interface Development</vt:lpstr>
      <vt:lpstr>mwshiny: Server Calculations</vt:lpstr>
      <vt:lpstr>mwshiny: Server Output</vt:lpstr>
      <vt:lpstr>mwshiny: Breaking Down the Workflow</vt:lpstr>
      <vt:lpstr>Examining mwshiny’s Workflow Through Three Case Studies</vt:lpstr>
      <vt:lpstr>Case 1: Examining Population Dynamics Using Two Monitors</vt:lpstr>
      <vt:lpstr>Case 1: Server Calculations</vt:lpstr>
      <vt:lpstr>Case 1: Server Output</vt:lpstr>
      <vt:lpstr>Case 1: Result</vt:lpstr>
      <vt:lpstr>Case 2: Using an External Controller to Drive  Cultural Awareness</vt:lpstr>
      <vt:lpstr>Case 2: Server Computation and Server Output</vt:lpstr>
      <vt:lpstr>Case 2: Result</vt:lpstr>
      <vt:lpstr>Case 3: An Immersive Shiny Application with the Rensselaer Campfire</vt:lpstr>
      <vt:lpstr>Case 3: Using the Campfire to Explore Circadian Rhythm Data</vt:lpstr>
      <vt:lpstr>Case 3: User Interface Development </vt:lpstr>
      <vt:lpstr>Case 3: Server Calculations and Output</vt:lpstr>
      <vt:lpstr>Case 3: Result</vt:lpstr>
      <vt:lpstr>Summary: Multi-Window Shiny (mwshiny)</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Extended Harmonic Oscillators to Identify and Understand Circadian Rhythms</dc:title>
  <dc:creator>Windows User</dc:creator>
  <cp:lastModifiedBy>Windows User</cp:lastModifiedBy>
  <cp:revision>104</cp:revision>
  <dcterms:created xsi:type="dcterms:W3CDTF">2019-07-07T20:05:29Z</dcterms:created>
  <dcterms:modified xsi:type="dcterms:W3CDTF">2019-07-10T21:51:35Z</dcterms:modified>
</cp:coreProperties>
</file>